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m4a" ContentType="audio/mp4"/>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76"/>
  </p:notesMasterIdLst>
  <p:handoutMasterIdLst>
    <p:handoutMasterId r:id="rId77"/>
  </p:handoutMasterIdLst>
  <p:sldIdLst>
    <p:sldId id="256" r:id="rId6"/>
    <p:sldId id="1457" r:id="rId7"/>
    <p:sldId id="1454" r:id="rId8"/>
    <p:sldId id="1458" r:id="rId9"/>
    <p:sldId id="1459" r:id="rId10"/>
    <p:sldId id="1460" r:id="rId11"/>
    <p:sldId id="1461" r:id="rId12"/>
    <p:sldId id="1462" r:id="rId13"/>
    <p:sldId id="1463" r:id="rId14"/>
    <p:sldId id="1464" r:id="rId15"/>
    <p:sldId id="1465" r:id="rId16"/>
    <p:sldId id="1466" r:id="rId17"/>
    <p:sldId id="1467" r:id="rId18"/>
    <p:sldId id="1468" r:id="rId19"/>
    <p:sldId id="1469" r:id="rId20"/>
    <p:sldId id="1470" r:id="rId21"/>
    <p:sldId id="1471" r:id="rId22"/>
    <p:sldId id="1472" r:id="rId23"/>
    <p:sldId id="1473" r:id="rId24"/>
    <p:sldId id="1474" r:id="rId25"/>
    <p:sldId id="1475" r:id="rId26"/>
    <p:sldId id="1476" r:id="rId27"/>
    <p:sldId id="1477" r:id="rId28"/>
    <p:sldId id="1478" r:id="rId29"/>
    <p:sldId id="1479" r:id="rId30"/>
    <p:sldId id="1480" r:id="rId31"/>
    <p:sldId id="1481" r:id="rId32"/>
    <p:sldId id="1482" r:id="rId33"/>
    <p:sldId id="1483" r:id="rId34"/>
    <p:sldId id="1484" r:id="rId35"/>
    <p:sldId id="1485" r:id="rId36"/>
    <p:sldId id="1486" r:id="rId37"/>
    <p:sldId id="1487" r:id="rId38"/>
    <p:sldId id="1488" r:id="rId39"/>
    <p:sldId id="1489" r:id="rId40"/>
    <p:sldId id="1490" r:id="rId41"/>
    <p:sldId id="1491" r:id="rId42"/>
    <p:sldId id="1492" r:id="rId43"/>
    <p:sldId id="1493" r:id="rId44"/>
    <p:sldId id="1494" r:id="rId45"/>
    <p:sldId id="1495" r:id="rId46"/>
    <p:sldId id="1496" r:id="rId47"/>
    <p:sldId id="1497" r:id="rId48"/>
    <p:sldId id="1498" r:id="rId49"/>
    <p:sldId id="1499" r:id="rId50"/>
    <p:sldId id="1500" r:id="rId51"/>
    <p:sldId id="1503" r:id="rId52"/>
    <p:sldId id="1504" r:id="rId53"/>
    <p:sldId id="1505" r:id="rId54"/>
    <p:sldId id="1506" r:id="rId55"/>
    <p:sldId id="1507" r:id="rId56"/>
    <p:sldId id="1508" r:id="rId57"/>
    <p:sldId id="1509" r:id="rId58"/>
    <p:sldId id="1510" r:id="rId59"/>
    <p:sldId id="1511" r:id="rId60"/>
    <p:sldId id="1512" r:id="rId61"/>
    <p:sldId id="1513" r:id="rId62"/>
    <p:sldId id="1514" r:id="rId63"/>
    <p:sldId id="1515" r:id="rId64"/>
    <p:sldId id="1516" r:id="rId65"/>
    <p:sldId id="1517" r:id="rId66"/>
    <p:sldId id="1518" r:id="rId67"/>
    <p:sldId id="1519" r:id="rId68"/>
    <p:sldId id="1520" r:id="rId69"/>
    <p:sldId id="1521" r:id="rId70"/>
    <p:sldId id="1522" r:id="rId71"/>
    <p:sldId id="1523" r:id="rId72"/>
    <p:sldId id="1524" r:id="rId73"/>
    <p:sldId id="1525" r:id="rId74"/>
    <p:sldId id="1526"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27" autoAdjust="0"/>
  </p:normalViewPr>
  <p:slideViewPr>
    <p:cSldViewPr snapToGrid="0">
      <p:cViewPr varScale="1">
        <p:scale>
          <a:sx n="143" d="100"/>
          <a:sy n="143" d="100"/>
        </p:scale>
        <p:origin x="232" y="6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2/26/2020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2/26/2020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5F9872-9FB2-491B-89F5-7287FF1199BF}" type="slidenum">
              <a:rPr lang="en-US"/>
              <a:pPr/>
              <a:t>5</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pPr marL="0" lvl="1" defTabSz="967525">
              <a:defRPr/>
            </a:pPr>
            <a:r>
              <a:rPr lang="en-US" dirty="0"/>
              <a:t>DN: </a:t>
            </a:r>
            <a:r>
              <a:rPr lang="en-US" sz="1700" dirty="0"/>
              <a:t>Patterns are the tricks of the trade</a:t>
            </a:r>
          </a:p>
          <a:p>
            <a:endParaRPr lang="en-US" dirty="0"/>
          </a:p>
        </p:txBody>
      </p:sp>
    </p:spTree>
    <p:extLst>
      <p:ext uri="{BB962C8B-B14F-4D97-AF65-F5344CB8AC3E}">
        <p14:creationId xmlns:p14="http://schemas.microsoft.com/office/powerpoint/2010/main" val="917262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6D8702-8316-450A-9DC3-2B00139D7D43}" type="slidenum">
              <a:rPr lang="en-US"/>
              <a:pPr/>
              <a:t>14</a:t>
            </a:fld>
            <a:endParaRPr lang="en-US"/>
          </a:p>
        </p:txBody>
      </p:sp>
      <p:sp>
        <p:nvSpPr>
          <p:cNvPr id="1116162" name="Rectangle 2"/>
          <p:cNvSpPr>
            <a:spLocks noGrp="1" noRot="1" noChangeAspect="1" noChangeArrowheads="1" noTextEdit="1"/>
          </p:cNvSpPr>
          <p:nvPr>
            <p:ph type="sldImg"/>
          </p:nvPr>
        </p:nvSpPr>
        <p:spPr>
          <a:ln/>
        </p:spPr>
      </p:sp>
      <p:sp>
        <p:nvSpPr>
          <p:cNvPr id="1116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7200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956A26-5935-44BD-9882-7192147AF19C}" type="slidenum">
              <a:rPr lang="en-US"/>
              <a:pPr/>
              <a:t>15</a:t>
            </a:fld>
            <a:endParaRPr lang="en-US"/>
          </a:p>
        </p:txBody>
      </p:sp>
      <p:sp>
        <p:nvSpPr>
          <p:cNvPr id="1118210" name="Rectangle 2"/>
          <p:cNvSpPr>
            <a:spLocks noGrp="1" noRot="1" noChangeAspect="1" noChangeArrowheads="1" noTextEdit="1"/>
          </p:cNvSpPr>
          <p:nvPr>
            <p:ph type="sldImg"/>
          </p:nvPr>
        </p:nvSpPr>
        <p:spPr>
          <a:ln/>
        </p:spPr>
      </p:sp>
      <p:sp>
        <p:nvSpPr>
          <p:cNvPr id="1118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41577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6F626E-363B-430A-A50A-850081E9D317}" type="slidenum">
              <a:rPr lang="en-US"/>
              <a:pPr/>
              <a:t>16</a:t>
            </a:fld>
            <a:endParaRPr lang="en-US"/>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0721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BD807F-F9A3-4FED-B64D-CB608CA62C9B}" type="slidenum">
              <a:rPr lang="en-US"/>
              <a:pPr/>
              <a:t>17</a:t>
            </a:fld>
            <a:endParaRPr lang="en-US"/>
          </a:p>
        </p:txBody>
      </p:sp>
      <p:sp>
        <p:nvSpPr>
          <p:cNvPr id="1124354" name="Rectangle 2"/>
          <p:cNvSpPr>
            <a:spLocks noGrp="1" noRot="1" noChangeAspect="1" noChangeArrowheads="1" noTextEdit="1"/>
          </p:cNvSpPr>
          <p:nvPr>
            <p:ph type="sldImg"/>
          </p:nvPr>
        </p:nvSpPr>
        <p:spPr>
          <a:ln/>
        </p:spPr>
      </p:sp>
      <p:sp>
        <p:nvSpPr>
          <p:cNvPr id="11243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42687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C247ED-6695-4CF8-9903-66746494FC03}" type="slidenum">
              <a:rPr lang="en-US"/>
              <a:pPr/>
              <a:t>18</a:t>
            </a:fld>
            <a:endParaRPr lang="en-US"/>
          </a:p>
        </p:txBody>
      </p:sp>
      <p:sp>
        <p:nvSpPr>
          <p:cNvPr id="1122306" name="Rectangle 2"/>
          <p:cNvSpPr>
            <a:spLocks noGrp="1" noRot="1" noChangeAspect="1" noChangeArrowheads="1" noTextEdit="1"/>
          </p:cNvSpPr>
          <p:nvPr>
            <p:ph type="sldImg"/>
          </p:nvPr>
        </p:nvSpPr>
        <p:spPr>
          <a:ln/>
        </p:spPr>
      </p:sp>
      <p:sp>
        <p:nvSpPr>
          <p:cNvPr id="1122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84429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45C299-687D-486D-B9F0-8BEA0C284BA0}" type="slidenum">
              <a:rPr lang="en-US"/>
              <a:pPr/>
              <a:t>19</a:t>
            </a:fld>
            <a:endParaRPr lang="en-US"/>
          </a:p>
        </p:txBody>
      </p:sp>
      <p:sp>
        <p:nvSpPr>
          <p:cNvPr id="1126402" name="Rectangle 2"/>
          <p:cNvSpPr>
            <a:spLocks noGrp="1" noRot="1" noChangeAspect="1" noChangeArrowheads="1" noTextEdit="1"/>
          </p:cNvSpPr>
          <p:nvPr>
            <p:ph type="sldImg"/>
          </p:nvPr>
        </p:nvSpPr>
        <p:spPr>
          <a:ln/>
        </p:spPr>
      </p:sp>
      <p:sp>
        <p:nvSpPr>
          <p:cNvPr id="11264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24820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79239D-854D-4F6D-8800-1571807282BB}" type="slidenum">
              <a:rPr lang="en-US"/>
              <a:pPr/>
              <a:t>20</a:t>
            </a:fld>
            <a:endParaRPr lang="en-US"/>
          </a:p>
        </p:txBody>
      </p:sp>
      <p:sp>
        <p:nvSpPr>
          <p:cNvPr id="1128450" name="Rectangle 2"/>
          <p:cNvSpPr>
            <a:spLocks noGrp="1" noRot="1" noChangeAspect="1" noChangeArrowheads="1" noTextEdit="1"/>
          </p:cNvSpPr>
          <p:nvPr>
            <p:ph type="sldImg"/>
          </p:nvPr>
        </p:nvSpPr>
        <p:spPr>
          <a:ln/>
        </p:spPr>
      </p:sp>
      <p:sp>
        <p:nvSpPr>
          <p:cNvPr id="1128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02244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1C165A-7FDB-43D5-868F-FD5418266412}" type="slidenum">
              <a:rPr lang="en-US"/>
              <a:pPr/>
              <a:t>21</a:t>
            </a:fld>
            <a:endParaRPr lang="en-US"/>
          </a:p>
        </p:txBody>
      </p:sp>
      <p:sp>
        <p:nvSpPr>
          <p:cNvPr id="1130498" name="Rectangle 2"/>
          <p:cNvSpPr>
            <a:spLocks noGrp="1" noRot="1" noChangeAspect="1" noChangeArrowheads="1" noTextEdit="1"/>
          </p:cNvSpPr>
          <p:nvPr>
            <p:ph type="sldImg"/>
          </p:nvPr>
        </p:nvSpPr>
        <p:spPr>
          <a:ln/>
        </p:spPr>
      </p:sp>
      <p:sp>
        <p:nvSpPr>
          <p:cNvPr id="1130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74659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4EE87F-A531-48B9-81AC-EC03C30E9719}" type="slidenum">
              <a:rPr lang="en-US"/>
              <a:pPr/>
              <a:t>25</a:t>
            </a:fld>
            <a:endParaRPr lang="en-US"/>
          </a:p>
        </p:txBody>
      </p:sp>
      <p:sp>
        <p:nvSpPr>
          <p:cNvPr id="1134594" name="Rectangle 2"/>
          <p:cNvSpPr>
            <a:spLocks noGrp="1" noRot="1" noChangeAspect="1" noChangeArrowheads="1" noTextEdit="1"/>
          </p:cNvSpPr>
          <p:nvPr>
            <p:ph type="sldImg"/>
          </p:nvPr>
        </p:nvSpPr>
        <p:spPr>
          <a:ln/>
        </p:spPr>
      </p:sp>
      <p:sp>
        <p:nvSpPr>
          <p:cNvPr id="1134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7076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9B0EAB-0987-467E-BB10-0F1A4EF39D16}" type="slidenum">
              <a:rPr lang="en-US"/>
              <a:pPr/>
              <a:t>26</a:t>
            </a:fld>
            <a:endParaRPr lang="en-US"/>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44008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0B2261-5E39-44CE-A654-8783CF768936}" type="slidenum">
              <a:rPr lang="en-US"/>
              <a:pPr/>
              <a:t>6</a:t>
            </a:fld>
            <a:endParaRPr lang="en-US"/>
          </a:p>
        </p:txBody>
      </p:sp>
      <p:sp>
        <p:nvSpPr>
          <p:cNvPr id="606210" name="Rectangle 2"/>
          <p:cNvSpPr>
            <a:spLocks noGrp="1" noRot="1" noChangeAspect="1" noChangeArrowheads="1" noTextEdit="1"/>
          </p:cNvSpPr>
          <p:nvPr>
            <p:ph type="sldImg"/>
          </p:nvPr>
        </p:nvSpPr>
        <p:spPr>
          <a:ln/>
        </p:spPr>
      </p:sp>
      <p:sp>
        <p:nvSpPr>
          <p:cNvPr id="606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07955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Now lets talk about a specific, realistic optimization example.</a:t>
            </a:r>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F774212-0F34-4DD9-A953-1075794C84DD}" type="slidenum">
              <a:rPr lang="en-US" smtClean="0"/>
              <a:pPr/>
              <a:t>28</a:t>
            </a:fld>
            <a:endParaRPr lang="en-US"/>
          </a:p>
        </p:txBody>
      </p:sp>
    </p:spTree>
    <p:extLst>
      <p:ext uri="{BB962C8B-B14F-4D97-AF65-F5344CB8AC3E}">
        <p14:creationId xmlns:p14="http://schemas.microsoft.com/office/powerpoint/2010/main" val="1989836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Describe how algorithm works from perspective of calculating each output element.</a:t>
            </a:r>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3EEDCC-1A83-4554-97D7-006E48C3137F}" type="slidenum">
              <a:rPr lang="en-US" smtClean="0"/>
              <a:pPr/>
              <a:t>29</a:t>
            </a:fld>
            <a:endParaRPr lang="en-US"/>
          </a:p>
        </p:txBody>
      </p:sp>
    </p:spTree>
    <p:extLst>
      <p:ext uri="{BB962C8B-B14F-4D97-AF65-F5344CB8AC3E}">
        <p14:creationId xmlns:p14="http://schemas.microsoft.com/office/powerpoint/2010/main" val="2282317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Serial, so thread moves from output-element to output-element.</a:t>
            </a:r>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6AD6F6-0DC0-4230-975C-ECC03531D3B8}" type="slidenum">
              <a:rPr lang="en-US" smtClean="0"/>
              <a:pPr/>
              <a:t>30</a:t>
            </a:fld>
            <a:endParaRPr lang="en-US"/>
          </a:p>
        </p:txBody>
      </p:sp>
    </p:spTree>
    <p:extLst>
      <p:ext uri="{BB962C8B-B14F-4D97-AF65-F5344CB8AC3E}">
        <p14:creationId xmlns:p14="http://schemas.microsoft.com/office/powerpoint/2010/main" val="164015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Here’s a straight-forward implementation of the stencil algorithm in C.</a:t>
            </a:r>
          </a:p>
          <a:p>
            <a:r>
              <a:rPr lang="en-US"/>
              <a:t>RADIUS is relative small, 15 in this example.</a:t>
            </a:r>
          </a:p>
          <a:p>
            <a:r>
              <a:rPr lang="en-US"/>
              <a:t>N is large, 16 Melements</a:t>
            </a:r>
          </a:p>
          <a:p>
            <a:endParaRPr lang="en-US"/>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E9866C-ED30-46CE-8C96-5854384EFFE0}" type="slidenum">
              <a:rPr lang="en-US" smtClean="0"/>
              <a:pPr/>
              <a:t>31</a:t>
            </a:fld>
            <a:endParaRPr lang="en-US"/>
          </a:p>
        </p:txBody>
      </p:sp>
    </p:spTree>
    <p:extLst>
      <p:ext uri="{BB962C8B-B14F-4D97-AF65-F5344CB8AC3E}">
        <p14:creationId xmlns:p14="http://schemas.microsoft.com/office/powerpoint/2010/main" val="3487593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E9866C-ED30-46CE-8C96-5854384EFFE0}" type="slidenum">
              <a:rPr lang="en-US" smtClean="0"/>
              <a:pPr/>
              <a:t>32</a:t>
            </a:fld>
            <a:endParaRPr lang="en-US"/>
          </a:p>
        </p:txBody>
      </p:sp>
    </p:spTree>
    <p:extLst>
      <p:ext uri="{BB962C8B-B14F-4D97-AF65-F5344CB8AC3E}">
        <p14:creationId xmlns:p14="http://schemas.microsoft.com/office/powerpoint/2010/main" val="2832419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Because this is a serial implementation, note that we use a single thread to iterate </a:t>
            </a:r>
            <a:r>
              <a:rPr lang="en-US" dirty="0" err="1"/>
              <a:t>over all</a:t>
            </a:r>
            <a:r>
              <a:rPr lang="en-US" dirty="0"/>
              <a:t> output elements.</a:t>
            </a:r>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E9866C-ED30-46CE-8C96-5854384EFFE0}" type="slidenum">
              <a:rPr lang="en-US" smtClean="0"/>
              <a:pPr/>
              <a:t>33</a:t>
            </a:fld>
            <a:endParaRPr lang="en-US"/>
          </a:p>
        </p:txBody>
      </p:sp>
    </p:spTree>
    <p:extLst>
      <p:ext uri="{BB962C8B-B14F-4D97-AF65-F5344CB8AC3E}">
        <p14:creationId xmlns:p14="http://schemas.microsoft.com/office/powerpoint/2010/main" val="1454887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Because this is a serial implementation, note that we use a single thread to iterate </a:t>
            </a:r>
            <a:r>
              <a:rPr lang="en-US" dirty="0" err="1"/>
              <a:t>over all</a:t>
            </a:r>
            <a:r>
              <a:rPr lang="en-US" dirty="0"/>
              <a:t> output elements.</a:t>
            </a:r>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E9866C-ED30-46CE-8C96-5854384EFFE0}" type="slidenum">
              <a:rPr lang="en-US" smtClean="0"/>
              <a:pPr/>
              <a:t>34</a:t>
            </a:fld>
            <a:endParaRPr lang="en-US"/>
          </a:p>
        </p:txBody>
      </p:sp>
    </p:spTree>
    <p:extLst>
      <p:ext uri="{BB962C8B-B14F-4D97-AF65-F5344CB8AC3E}">
        <p14:creationId xmlns:p14="http://schemas.microsoft.com/office/powerpoint/2010/main" val="1421739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Application optimization process: we identified and parallelized</a:t>
            </a:r>
          </a:p>
          <a:p>
            <a:r>
              <a:rPr lang="en-US"/>
              <a:t>Used CUDA to expose parallelism</a:t>
            </a:r>
          </a:p>
          <a:p>
            <a:r>
              <a:rPr lang="en-US"/>
              <a:t>Used memory checking, debugging tools to get functional correctness</a:t>
            </a:r>
          </a:p>
          <a:p>
            <a:endParaRPr lang="en-US"/>
          </a:p>
          <a:p>
            <a:r>
              <a:rPr lang="en-US"/>
              <a:t>What about optimize?</a:t>
            </a:r>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5D9447-C365-4E98-9892-F668F1D1F362}" type="slidenum">
              <a:rPr lang="en-US" smtClean="0"/>
              <a:pPr/>
              <a:t>35</a:t>
            </a:fld>
            <a:endParaRPr lang="en-US"/>
          </a:p>
        </p:txBody>
      </p:sp>
    </p:spTree>
    <p:extLst>
      <p:ext uri="{BB962C8B-B14F-4D97-AF65-F5344CB8AC3E}">
        <p14:creationId xmlns:p14="http://schemas.microsoft.com/office/powerpoint/2010/main" val="1657023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This algorithm can be parallelized. Calculation of each output element is independent of others, so we can have multiple threads working in parallel. Each thread calculates a different output element value.</a:t>
            </a:r>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A252343-916B-4FAF-86C5-587FA1446441}" type="slidenum">
              <a:rPr lang="en-US" smtClean="0"/>
              <a:pPr/>
              <a:t>36</a:t>
            </a:fld>
            <a:endParaRPr lang="en-US"/>
          </a:p>
        </p:txBody>
      </p:sp>
    </p:spTree>
    <p:extLst>
      <p:ext uri="{BB962C8B-B14F-4D97-AF65-F5344CB8AC3E}">
        <p14:creationId xmlns:p14="http://schemas.microsoft.com/office/powerpoint/2010/main" val="2674389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defTabSz="950398" eaLnBrk="0" hangingPunct="0">
              <a:defRPr/>
            </a:pPr>
            <a:r>
              <a:rPr lang="en-US" dirty="0"/>
              <a:t>General layout… timeline for visualization plus additional information…</a:t>
            </a:r>
          </a:p>
          <a:p>
            <a:endParaRPr lang="en-US" dirty="0"/>
          </a:p>
          <a:p>
            <a:r>
              <a:rPr lang="en-US" dirty="0"/>
              <a:t>Timeline shows GPU and CPU activity</a:t>
            </a:r>
          </a:p>
          <a:p>
            <a:r>
              <a:rPr lang="en-US" dirty="0"/>
              <a:t>Additional information available for kernels and </a:t>
            </a:r>
            <a:r>
              <a:rPr lang="en-US" dirty="0" err="1"/>
              <a:t>memcpys</a:t>
            </a:r>
            <a:endParaRPr lang="en-US" dirty="0"/>
          </a:p>
          <a:p>
            <a:endParaRPr lang="en-US" dirty="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4DF2951-BA80-4440-A364-09FC3FF05A5B}" type="slidenum">
              <a:rPr lang="en-US" smtClean="0"/>
              <a:pPr/>
              <a:t>39</a:t>
            </a:fld>
            <a:endParaRPr lang="en-US"/>
          </a:p>
        </p:txBody>
      </p:sp>
    </p:spTree>
    <p:extLst>
      <p:ext uri="{BB962C8B-B14F-4D97-AF65-F5344CB8AC3E}">
        <p14:creationId xmlns:p14="http://schemas.microsoft.com/office/powerpoint/2010/main" val="116632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1C83A1-2F81-443D-A4C0-B54544F94735}" type="slidenum">
              <a:rPr lang="en-US"/>
              <a:pPr/>
              <a:t>7</a:t>
            </a:fld>
            <a:endParaRPr lang="en-US"/>
          </a:p>
        </p:txBody>
      </p:sp>
      <p:sp>
        <p:nvSpPr>
          <p:cNvPr id="610306" name="Rectangle 2"/>
          <p:cNvSpPr>
            <a:spLocks noGrp="1" noRot="1" noChangeAspect="1" noChangeArrowheads="1" noTextEdit="1"/>
          </p:cNvSpPr>
          <p:nvPr>
            <p:ph type="sldImg"/>
          </p:nvPr>
        </p:nvSpPr>
        <p:spPr>
          <a:ln/>
        </p:spPr>
      </p:sp>
      <p:sp>
        <p:nvSpPr>
          <p:cNvPr id="610307" name="Rectangle 3"/>
          <p:cNvSpPr>
            <a:spLocks noGrp="1" noChangeArrowheads="1"/>
          </p:cNvSpPr>
          <p:nvPr>
            <p:ph type="body" idx="1"/>
          </p:nvPr>
        </p:nvSpPr>
        <p:spPr/>
        <p:txBody>
          <a:bodyPr/>
          <a:lstStyle/>
          <a:p>
            <a:r>
              <a:rPr lang="en-US"/>
              <a:t>(Dan): n-1 instead of n adds</a:t>
            </a:r>
          </a:p>
        </p:txBody>
      </p:sp>
    </p:spTree>
    <p:extLst>
      <p:ext uri="{BB962C8B-B14F-4D97-AF65-F5344CB8AC3E}">
        <p14:creationId xmlns:p14="http://schemas.microsoft.com/office/powerpoint/2010/main" val="3727638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From timeline we can easily see that majority of time for stencil algorithm is spent moving data to and from GPU</a:t>
            </a:r>
          </a:p>
          <a:p>
            <a:r>
              <a:rPr lang="en-US"/>
              <a:t>By looking at the memcpy details we see that BW is quite low…</a:t>
            </a:r>
          </a:p>
          <a:p>
            <a:r>
              <a:rPr lang="en-US"/>
              <a:t>Note that VP highlights the problem with ! indication</a:t>
            </a:r>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9EC4A59-FC5E-4513-9F33-5E29109C6CAF}" type="slidenum">
              <a:rPr lang="en-US" smtClean="0"/>
              <a:pPr/>
              <a:t>40</a:t>
            </a:fld>
            <a:endParaRPr lang="en-US"/>
          </a:p>
        </p:txBody>
      </p:sp>
    </p:spTree>
    <p:extLst>
      <p:ext uri="{BB962C8B-B14F-4D97-AF65-F5344CB8AC3E}">
        <p14:creationId xmlns:p14="http://schemas.microsoft.com/office/powerpoint/2010/main" val="2710383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From timeline we can easily see that majority of time for stencil algorithm is spent moving data to and from GPU</a:t>
            </a:r>
          </a:p>
          <a:p>
            <a:r>
              <a:rPr lang="en-US"/>
              <a:t>By looking at the memcpy details we see that BW is quite low…</a:t>
            </a:r>
          </a:p>
          <a:p>
            <a:r>
              <a:rPr lang="en-US"/>
              <a:t>Note that VP highlights the problem with ! indication</a:t>
            </a:r>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9EC4A59-FC5E-4513-9F33-5E29109C6CAF}" type="slidenum">
              <a:rPr lang="en-US" smtClean="0"/>
              <a:pPr/>
              <a:t>41</a:t>
            </a:fld>
            <a:endParaRPr lang="en-US"/>
          </a:p>
        </p:txBody>
      </p:sp>
    </p:spTree>
    <p:extLst>
      <p:ext uri="{BB962C8B-B14F-4D97-AF65-F5344CB8AC3E}">
        <p14:creationId xmlns:p14="http://schemas.microsoft.com/office/powerpoint/2010/main" val="3585199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What if not a PCIe expert… can see that memcpy is taking a lot of time but how do we know if that is an opportunity for optimization or not?</a:t>
            </a:r>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05775E-8418-4865-84C8-F7820D9B422A}" type="slidenum">
              <a:rPr lang="en-US" smtClean="0"/>
              <a:pPr/>
              <a:t>42</a:t>
            </a:fld>
            <a:endParaRPr lang="en-US"/>
          </a:p>
        </p:txBody>
      </p:sp>
    </p:spTree>
    <p:extLst>
      <p:ext uri="{BB962C8B-B14F-4D97-AF65-F5344CB8AC3E}">
        <p14:creationId xmlns:p14="http://schemas.microsoft.com/office/powerpoint/2010/main" val="1353206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Transition… accessing the analysis portion of visual profiler is easy. Simply click one button and vp will collect the necessary information to perform the analysis and then present the results.</a:t>
            </a:r>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FEC887B-86AE-40AA-809D-0C99D6F1D074}" type="slidenum">
              <a:rPr lang="en-US" smtClean="0"/>
              <a:pPr/>
              <a:t>43</a:t>
            </a:fld>
            <a:endParaRPr lang="en-US"/>
          </a:p>
        </p:txBody>
      </p:sp>
    </p:spTree>
    <p:extLst>
      <p:ext uri="{BB962C8B-B14F-4D97-AF65-F5344CB8AC3E}">
        <p14:creationId xmlns:p14="http://schemas.microsoft.com/office/powerpoint/2010/main" val="2929546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Best practices information is included, online in the visual profiler</a:t>
            </a:r>
          </a:p>
          <a:p>
            <a:r>
              <a:rPr lang="en-US"/>
              <a:t>Each result has link to get more details Best Practices information…</a:t>
            </a:r>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E2C0D96-D50E-412F-BF9C-E07C9EE946D9}" type="slidenum">
              <a:rPr lang="en-US" smtClean="0"/>
              <a:pPr/>
              <a:t>44</a:t>
            </a:fld>
            <a:endParaRPr lang="en-US"/>
          </a:p>
        </p:txBody>
      </p:sp>
    </p:spTree>
    <p:extLst>
      <p:ext uri="{BB962C8B-B14F-4D97-AF65-F5344CB8AC3E}">
        <p14:creationId xmlns:p14="http://schemas.microsoft.com/office/powerpoint/2010/main" val="3901896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Spend some time reading best practices, understanding some additional CUDA features… and we learn that pinned memory can significantly increase memcpy BW</a:t>
            </a:r>
          </a:p>
          <a:p>
            <a:r>
              <a:rPr lang="en-US"/>
              <a:t>Also learn what code modification is needed… very simple in this case</a:t>
            </a:r>
          </a:p>
        </p:txBody>
      </p:sp>
      <p:sp>
        <p:nvSpPr>
          <p:cNvPr id="931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7D53C9-23D7-4728-8C78-2DDBC9D6B116}" type="slidenum">
              <a:rPr lang="en-US" smtClean="0"/>
              <a:pPr/>
              <a:t>45</a:t>
            </a:fld>
            <a:endParaRPr lang="en-US"/>
          </a:p>
        </p:txBody>
      </p:sp>
    </p:spTree>
    <p:extLst>
      <p:ext uri="{BB962C8B-B14F-4D97-AF65-F5344CB8AC3E}">
        <p14:creationId xmlns:p14="http://schemas.microsoft.com/office/powerpoint/2010/main" val="2696314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Can see that portion of overall time required by </a:t>
            </a:r>
            <a:r>
              <a:rPr lang="en-US" dirty="0" err="1"/>
              <a:t>memcpy</a:t>
            </a:r>
            <a:r>
              <a:rPr lang="en-US" dirty="0"/>
              <a:t> is significantly reduced</a:t>
            </a:r>
          </a:p>
          <a:p>
            <a:r>
              <a:rPr lang="en-US" dirty="0"/>
              <a:t>Details also show that BW is now much higher (from &lt; 2GB/s to almost 6GB/s)… other </a:t>
            </a:r>
            <a:r>
              <a:rPr lang="en-US" dirty="0" err="1"/>
              <a:t>memcpy</a:t>
            </a:r>
            <a:r>
              <a:rPr lang="en-US" dirty="0"/>
              <a:t> is similar (going from &lt; 4GB/s to almost 6GB/s)</a:t>
            </a:r>
          </a:p>
        </p:txBody>
      </p:sp>
      <p:sp>
        <p:nvSpPr>
          <p:cNvPr id="952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C242243-12D9-4B33-8556-A7823429EF6C}" type="slidenum">
              <a:rPr lang="en-US" smtClean="0"/>
              <a:pPr/>
              <a:t>49</a:t>
            </a:fld>
            <a:endParaRPr lang="en-US"/>
          </a:p>
        </p:txBody>
      </p:sp>
    </p:spTree>
    <p:extLst>
      <p:ext uri="{BB962C8B-B14F-4D97-AF65-F5344CB8AC3E}">
        <p14:creationId xmlns:p14="http://schemas.microsoft.com/office/powerpoint/2010/main" val="1199145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Can see that portion of overall time required by </a:t>
            </a:r>
            <a:r>
              <a:rPr lang="en-US" dirty="0" err="1"/>
              <a:t>memcpy</a:t>
            </a:r>
            <a:r>
              <a:rPr lang="en-US" dirty="0"/>
              <a:t> is significantly reduced</a:t>
            </a:r>
          </a:p>
          <a:p>
            <a:r>
              <a:rPr lang="en-US" dirty="0"/>
              <a:t>Details also show that BW is now much higher (from &lt; 2GB/s to almost 6GB/s)… other </a:t>
            </a:r>
            <a:r>
              <a:rPr lang="en-US" dirty="0" err="1"/>
              <a:t>memcpy</a:t>
            </a:r>
            <a:r>
              <a:rPr lang="en-US" dirty="0"/>
              <a:t> is similar (going from &lt; 4GB/s to almost 6GB/s)</a:t>
            </a:r>
          </a:p>
        </p:txBody>
      </p:sp>
      <p:sp>
        <p:nvSpPr>
          <p:cNvPr id="952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C242243-12D9-4B33-8556-A7823429EF6C}" type="slidenum">
              <a:rPr lang="en-US" smtClean="0"/>
              <a:pPr/>
              <a:t>50</a:t>
            </a:fld>
            <a:endParaRPr lang="en-US"/>
          </a:p>
        </p:txBody>
      </p:sp>
    </p:spTree>
    <p:extLst>
      <p:ext uri="{BB962C8B-B14F-4D97-AF65-F5344CB8AC3E}">
        <p14:creationId xmlns:p14="http://schemas.microsoft.com/office/powerpoint/2010/main" val="3923879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Complete entire optimization process? Can we do more… of course</a:t>
            </a:r>
          </a:p>
        </p:txBody>
      </p:sp>
      <p:sp>
        <p:nvSpPr>
          <p:cNvPr id="962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153A364-3B46-4240-9D7F-C4A9165E8EEB}" type="slidenum">
              <a:rPr lang="en-US" smtClean="0"/>
              <a:pPr/>
              <a:t>51</a:t>
            </a:fld>
            <a:endParaRPr lang="en-US"/>
          </a:p>
        </p:txBody>
      </p:sp>
    </p:spTree>
    <p:extLst>
      <p:ext uri="{BB962C8B-B14F-4D97-AF65-F5344CB8AC3E}">
        <p14:creationId xmlns:p14="http://schemas.microsoft.com/office/powerpoint/2010/main" val="61303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Iterate optimization step to see if there are more opportunities…</a:t>
            </a:r>
          </a:p>
        </p:txBody>
      </p:sp>
      <p:sp>
        <p:nvSpPr>
          <p:cNvPr id="962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153A364-3B46-4240-9D7F-C4A9165E8EEB}" type="slidenum">
              <a:rPr lang="en-US" smtClean="0"/>
              <a:pPr/>
              <a:t>52</a:t>
            </a:fld>
            <a:endParaRPr lang="en-US"/>
          </a:p>
        </p:txBody>
      </p:sp>
    </p:spTree>
    <p:extLst>
      <p:ext uri="{BB962C8B-B14F-4D97-AF65-F5344CB8AC3E}">
        <p14:creationId xmlns:p14="http://schemas.microsoft.com/office/powerpoint/2010/main" val="1477469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48DF14-716B-44D7-9252-B95E09963910}" type="slidenum">
              <a:rPr lang="en-US"/>
              <a:pPr/>
              <a:t>8</a:t>
            </a:fld>
            <a:endParaRPr lang="en-US"/>
          </a:p>
        </p:txBody>
      </p:sp>
      <p:sp>
        <p:nvSpPr>
          <p:cNvPr id="608258" name="Rectangle 2"/>
          <p:cNvSpPr>
            <a:spLocks noGrp="1" noRot="1" noChangeAspect="1" noChangeArrowheads="1" noTextEdit="1"/>
          </p:cNvSpPr>
          <p:nvPr>
            <p:ph type="sldImg"/>
          </p:nvPr>
        </p:nvSpPr>
        <p:spPr>
          <a:ln/>
        </p:spPr>
      </p:sp>
      <p:sp>
        <p:nvSpPr>
          <p:cNvPr id="608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589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More advanced optimization if you want to spend more time</a:t>
            </a:r>
          </a:p>
          <a:p>
            <a:r>
              <a:rPr lang="en-US"/>
              <a:t>Chunking is similar to partitioning data on a multi-core CPU, so that each core works on a different part of the problem</a:t>
            </a:r>
          </a:p>
          <a:p>
            <a:r>
              <a:rPr lang="en-US"/>
              <a:t>Visual profiler analysis identifies this opportunity and points to best practices details…</a:t>
            </a:r>
          </a:p>
        </p:txBody>
      </p:sp>
      <p:sp>
        <p:nvSpPr>
          <p:cNvPr id="983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2B74E05-5469-4846-801C-3E055848C0ED}" type="slidenum">
              <a:rPr lang="en-US" smtClean="0"/>
              <a:pPr/>
              <a:t>53</a:t>
            </a:fld>
            <a:endParaRPr lang="en-US"/>
          </a:p>
        </p:txBody>
      </p:sp>
    </p:spTree>
    <p:extLst>
      <p:ext uri="{BB962C8B-B14F-4D97-AF65-F5344CB8AC3E}">
        <p14:creationId xmlns:p14="http://schemas.microsoft.com/office/powerpoint/2010/main" val="1786609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993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DAFD19B-FA27-4B7F-9BDB-999F3AE18479}" type="slidenum">
              <a:rPr lang="en-US" smtClean="0"/>
              <a:pPr/>
              <a:t>56</a:t>
            </a:fld>
            <a:endParaRPr lang="en-US"/>
          </a:p>
        </p:txBody>
      </p:sp>
    </p:spTree>
    <p:extLst>
      <p:ext uri="{BB962C8B-B14F-4D97-AF65-F5344CB8AC3E}">
        <p14:creationId xmlns:p14="http://schemas.microsoft.com/office/powerpoint/2010/main" val="2107511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r>
              <a:rPr lang="en-US" dirty="0"/>
              <a:t>Broke stencil problem into 16 chunks</a:t>
            </a:r>
          </a:p>
          <a:p>
            <a:r>
              <a:rPr lang="en-US" dirty="0"/>
              <a:t>Show in-&gt;compute-&gt;out for each chunk</a:t>
            </a:r>
          </a:p>
          <a:p>
            <a:r>
              <a:rPr lang="en-US" dirty="0"/>
              <a:t>Streams are a way to represent different groups of work that are independent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71B1265B-C1F9-4276-B70A-3D0F633A6385}" type="slidenum">
              <a:rPr lang="en-US" smtClean="0"/>
              <a:pPr>
                <a:defRPr/>
              </a:pPr>
              <a:t>57</a:t>
            </a:fld>
            <a:endParaRPr lang="en-US"/>
          </a:p>
        </p:txBody>
      </p:sp>
    </p:spTree>
    <p:extLst>
      <p:ext uri="{BB962C8B-B14F-4D97-AF65-F5344CB8AC3E}">
        <p14:creationId xmlns:p14="http://schemas.microsoft.com/office/powerpoint/2010/main" val="1352268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r>
              <a:rPr lang="en-US" dirty="0"/>
              <a:t>Broke stencil problem into 16 chunks</a:t>
            </a:r>
          </a:p>
          <a:p>
            <a:r>
              <a:rPr lang="en-US" dirty="0"/>
              <a:t>Show in-&gt;compute-&gt;out for each chunk</a:t>
            </a:r>
          </a:p>
          <a:p>
            <a:r>
              <a:rPr lang="en-US" dirty="0"/>
              <a:t>Streams are a way to represent different groups of work that are independent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71B1265B-C1F9-4276-B70A-3D0F633A6385}" type="slidenum">
              <a:rPr lang="en-US" smtClean="0"/>
              <a:pPr>
                <a:defRPr/>
              </a:pPr>
              <a:t>58</a:t>
            </a:fld>
            <a:endParaRPr lang="en-US"/>
          </a:p>
        </p:txBody>
      </p:sp>
    </p:spTree>
    <p:extLst>
      <p:ext uri="{BB962C8B-B14F-4D97-AF65-F5344CB8AC3E}">
        <p14:creationId xmlns:p14="http://schemas.microsoft.com/office/powerpoint/2010/main" val="3759573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4988"/>
            <a:ext cx="4756150" cy="26749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1B1265B-C1F9-4276-B70A-3D0F633A6385}" type="slidenum">
              <a:rPr lang="en-US" smtClean="0"/>
              <a:pPr>
                <a:defRPr/>
              </a:pPr>
              <a:t>59</a:t>
            </a:fld>
            <a:endParaRPr lang="en-US"/>
          </a:p>
        </p:txBody>
      </p:sp>
    </p:spTree>
    <p:extLst>
      <p:ext uri="{BB962C8B-B14F-4D97-AF65-F5344CB8AC3E}">
        <p14:creationId xmlns:p14="http://schemas.microsoft.com/office/powerpoint/2010/main" val="2125525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1044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61CFE57-FA6A-4D04-9CCB-5B3E86F993CE}" type="slidenum">
              <a:rPr lang="en-US" smtClean="0"/>
              <a:pPr/>
              <a:t>60</a:t>
            </a:fld>
            <a:endParaRPr lang="en-US"/>
          </a:p>
        </p:txBody>
      </p:sp>
    </p:spTree>
    <p:extLst>
      <p:ext uri="{BB962C8B-B14F-4D97-AF65-F5344CB8AC3E}">
        <p14:creationId xmlns:p14="http://schemas.microsoft.com/office/powerpoint/2010/main" val="573906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xfrm>
            <a:off x="2379663" y="534988"/>
            <a:ext cx="4756150" cy="2674937"/>
          </a:xfrm>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But that doesn’t mean no additional speedup is possible… </a:t>
            </a:r>
          </a:p>
          <a:p>
            <a:r>
              <a:rPr lang="en-US"/>
              <a:t>Can iterate entire process to find new function/algorithm that can be optimized.</a:t>
            </a:r>
          </a:p>
        </p:txBody>
      </p:sp>
      <p:sp>
        <p:nvSpPr>
          <p:cNvPr id="1034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DE4C819-D00B-4B74-BF58-049018A3966E}" type="slidenum">
              <a:rPr lang="en-US" smtClean="0"/>
              <a:pPr/>
              <a:t>61</a:t>
            </a:fld>
            <a:endParaRPr lang="en-US"/>
          </a:p>
        </p:txBody>
      </p:sp>
    </p:spTree>
    <p:extLst>
      <p:ext uri="{BB962C8B-B14F-4D97-AF65-F5344CB8AC3E}">
        <p14:creationId xmlns:p14="http://schemas.microsoft.com/office/powerpoint/2010/main" val="2880213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687A62-A5C7-4E7B-88D4-C07D0895A831}" type="slidenum">
              <a:rPr lang="en-US"/>
              <a:pPr/>
              <a:t>9</a:t>
            </a:fld>
            <a:endParaRPr lang="en-US"/>
          </a:p>
        </p:txBody>
      </p:sp>
      <p:sp>
        <p:nvSpPr>
          <p:cNvPr id="1112066" name="Rectangle 2"/>
          <p:cNvSpPr>
            <a:spLocks noGrp="1" noRot="1" noChangeAspect="1" noChangeArrowheads="1" noTextEdit="1"/>
          </p:cNvSpPr>
          <p:nvPr>
            <p:ph type="sldImg"/>
          </p:nvPr>
        </p:nvSpPr>
        <p:spPr>
          <a:ln/>
        </p:spPr>
      </p:sp>
      <p:sp>
        <p:nvSpPr>
          <p:cNvPr id="1112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33121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198A5B-B1DE-4616-B24B-881562B63AFD}" type="slidenum">
              <a:rPr lang="en-US"/>
              <a:pPr/>
              <a:t>10</a:t>
            </a:fld>
            <a:endParaRPr lang="en-US"/>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2110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2E21D-042A-4A2F-A313-7BBF54641A8D}" type="slidenum">
              <a:rPr lang="en-US"/>
              <a:pPr/>
              <a:t>11</a:t>
            </a:fld>
            <a:endParaRPr lang="en-US"/>
          </a:p>
        </p:txBody>
      </p:sp>
      <p:sp>
        <p:nvSpPr>
          <p:cNvPr id="1110018" name="Rectangle 2"/>
          <p:cNvSpPr>
            <a:spLocks noGrp="1" noRot="1" noChangeAspect="1" noChangeArrowheads="1" noTextEdit="1"/>
          </p:cNvSpPr>
          <p:nvPr>
            <p:ph type="sldImg"/>
          </p:nvPr>
        </p:nvSpPr>
        <p:spPr>
          <a:ln/>
        </p:spPr>
      </p:sp>
      <p:sp>
        <p:nvSpPr>
          <p:cNvPr id="1110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88440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B04790-1398-4BFC-AF98-AEF7AE48ED06}" type="slidenum">
              <a:rPr lang="en-US"/>
              <a:pPr/>
              <a:t>12</a:t>
            </a:fld>
            <a:endParaRPr lang="en-US"/>
          </a:p>
        </p:txBody>
      </p:sp>
      <p:sp>
        <p:nvSpPr>
          <p:cNvPr id="1114114" name="Rectangle 2"/>
          <p:cNvSpPr>
            <a:spLocks noGrp="1" noRot="1" noChangeAspect="1" noChangeArrowheads="1" noTextEdit="1"/>
          </p:cNvSpPr>
          <p:nvPr>
            <p:ph type="sldImg"/>
          </p:nvPr>
        </p:nvSpPr>
        <p:spPr>
          <a:ln/>
        </p:spPr>
      </p:sp>
      <p:sp>
        <p:nvSpPr>
          <p:cNvPr id="1114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6363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AB22C0-C21F-4D73-8B58-E7B4EF973514}" type="slidenum">
              <a:rPr lang="en-US"/>
              <a:pPr/>
              <a:t>13</a:t>
            </a:fld>
            <a:endParaRPr lang="en-US"/>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r>
              <a:rPr lang="en-US" dirty="0"/>
              <a:t>DN: there was a bullet like this (not</a:t>
            </a:r>
            <a:r>
              <a:rPr lang="en-US" baseline="0" dirty="0"/>
              <a:t> clear what it meant):</a:t>
            </a:r>
          </a:p>
          <a:p>
            <a:pPr defTabSz="932734">
              <a:defRPr/>
            </a:pPr>
            <a:r>
              <a:rPr lang="en-US" dirty="0"/>
              <a:t>* A parallel algorithm can be slow when execution resources are saturated due to low algorithm efficiency</a:t>
            </a:r>
          </a:p>
          <a:p>
            <a:endParaRPr lang="en-US" dirty="0"/>
          </a:p>
        </p:txBody>
      </p:sp>
    </p:spTree>
    <p:extLst>
      <p:ext uri="{BB962C8B-B14F-4D97-AF65-F5344CB8AC3E}">
        <p14:creationId xmlns:p14="http://schemas.microsoft.com/office/powerpoint/2010/main" val="367383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Quiz_noF">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a:lstStyle>
            <a:lvl1pPr>
              <a:defRPr>
                <a:solidFill>
                  <a:schemeClr val="accent5">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87369700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 id="2147483740" r:id="rId25"/>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devblogs.nvidia.com/parallelforall/gpu-pro-tip-cuda-7-streams-simplify-concurrenc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r>
              <a:rPr lang="en-US" sz="2400" dirty="0"/>
              <a:t/>
            </a:r>
            <a:br>
              <a:rPr lang="en-US" sz="2400" dirty="0"/>
            </a:br>
            <a:r>
              <a:rPr lang="en-US" sz="2400" dirty="0"/>
              <a:t>[Spring 2020]</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a:t>
            </a:r>
            <a:r>
              <a:rPr lang="en-US" dirty="0" smtClean="0"/>
              <a:t>15</a:t>
            </a:r>
            <a:endParaRPr lang="en-US" dirty="0"/>
          </a:p>
          <a:p>
            <a:r>
              <a:rPr lang="en-US" smtClean="0"/>
              <a:t>02/26/2019</a:t>
            </a:r>
            <a:endParaRPr lang="en-US" dirty="0"/>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2020</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ChangeArrowheads="1"/>
          </p:cNvSpPr>
          <p:nvPr>
            <p:ph type="title"/>
          </p:nvPr>
        </p:nvSpPr>
        <p:spPr/>
        <p:txBody>
          <a:bodyPr/>
          <a:lstStyle/>
          <a:p>
            <a:r>
              <a:rPr lang="en-US" sz="3500"/>
              <a:t>The Plain English Perspective</a:t>
            </a:r>
          </a:p>
        </p:txBody>
      </p:sp>
      <p:sp>
        <p:nvSpPr>
          <p:cNvPr id="1106947" name="Rectangle 3"/>
          <p:cNvSpPr>
            <a:spLocks noGrp="1" noChangeArrowheads="1"/>
          </p:cNvSpPr>
          <p:nvPr>
            <p:ph idx="1"/>
          </p:nvPr>
        </p:nvSpPr>
        <p:spPr/>
        <p:txBody>
          <a:bodyPr>
            <a:normAutofit/>
          </a:bodyPr>
          <a:lstStyle/>
          <a:p>
            <a:pPr>
              <a:lnSpc>
                <a:spcPct val="80000"/>
              </a:lnSpc>
            </a:pPr>
            <a:r>
              <a:rPr lang="en-US" sz="1700" dirty="0"/>
              <a:t>First iteration, I go with stride 1=2</a:t>
            </a:r>
            <a:r>
              <a:rPr lang="en-US" sz="1700" baseline="30000" dirty="0"/>
              <a:t>0</a:t>
            </a:r>
            <a:endParaRPr lang="en-US" sz="1700" dirty="0"/>
          </a:p>
          <a:p>
            <a:pPr lvl="1">
              <a:lnSpc>
                <a:spcPct val="80000"/>
              </a:lnSpc>
            </a:pPr>
            <a:r>
              <a:rPr lang="en-US" sz="1600" dirty="0"/>
              <a:t>Start at </a:t>
            </a:r>
            <a:r>
              <a:rPr lang="en-US" sz="1600" i="1" dirty="0">
                <a:latin typeface="Times New Roman" pitchFamily="18" charset="0"/>
              </a:rPr>
              <a:t>x</a:t>
            </a:r>
            <a:r>
              <a:rPr lang="en-US" sz="1600" dirty="0"/>
              <a:t>[2</a:t>
            </a:r>
            <a:r>
              <a:rPr lang="en-US" sz="1600" baseline="30000" dirty="0"/>
              <a:t>M</a:t>
            </a:r>
            <a:r>
              <a:rPr lang="en-US" sz="1600" dirty="0"/>
              <a:t>]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- 2</a:t>
            </a:r>
            <a:r>
              <a:rPr lang="en-US" sz="1400" baseline="30000" dirty="0"/>
              <a:t>0 </a:t>
            </a:r>
            <a:r>
              <a:rPr lang="en-US" sz="1400" dirty="0"/>
              <a:t>additions</a:t>
            </a:r>
          </a:p>
          <a:p>
            <a:pPr>
              <a:lnSpc>
                <a:spcPct val="80000"/>
              </a:lnSpc>
            </a:pPr>
            <a:endParaRPr lang="en-US" sz="1700" dirty="0"/>
          </a:p>
          <a:p>
            <a:pPr>
              <a:lnSpc>
                <a:spcPct val="80000"/>
              </a:lnSpc>
            </a:pPr>
            <a:r>
              <a:rPr lang="en-US" sz="1700" dirty="0"/>
              <a:t>Second iteration, I go with stride 2=2</a:t>
            </a:r>
            <a:r>
              <a:rPr lang="en-US" sz="1700" baseline="30000" dirty="0"/>
              <a:t>1</a:t>
            </a:r>
            <a:endParaRPr lang="en-US" sz="1700" dirty="0"/>
          </a:p>
          <a:p>
            <a:pPr lvl="1">
              <a:lnSpc>
                <a:spcPct val="80000"/>
              </a:lnSpc>
            </a:pPr>
            <a:r>
              <a:rPr lang="en-US" sz="1600" dirty="0"/>
              <a:t>Start at </a:t>
            </a:r>
            <a:r>
              <a:rPr lang="en-US" sz="1600" i="1" dirty="0">
                <a:latin typeface="Times New Roman" pitchFamily="18" charset="0"/>
              </a:rPr>
              <a:t>x</a:t>
            </a:r>
            <a:r>
              <a:rPr lang="en-US" sz="1600" dirty="0"/>
              <a:t>[2</a:t>
            </a:r>
            <a:r>
              <a:rPr lang="en-US" sz="1600" baseline="30000" dirty="0"/>
              <a:t>M</a:t>
            </a:r>
            <a:r>
              <a:rPr lang="en-US" sz="1600" dirty="0"/>
              <a:t>]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 2</a:t>
            </a:r>
            <a:r>
              <a:rPr lang="en-US" sz="1400" baseline="30000" dirty="0"/>
              <a:t>1</a:t>
            </a:r>
            <a:r>
              <a:rPr lang="en-US" sz="1400" dirty="0"/>
              <a:t> additions</a:t>
            </a:r>
          </a:p>
          <a:p>
            <a:pPr>
              <a:lnSpc>
                <a:spcPct val="80000"/>
              </a:lnSpc>
            </a:pPr>
            <a:endParaRPr lang="en-US" sz="1700" dirty="0"/>
          </a:p>
          <a:p>
            <a:pPr>
              <a:lnSpc>
                <a:spcPct val="80000"/>
              </a:lnSpc>
            </a:pPr>
            <a:r>
              <a:rPr lang="en-US" sz="1700" dirty="0"/>
              <a:t>Third iteration: I go with stride 4=2</a:t>
            </a:r>
            <a:r>
              <a:rPr lang="en-US" sz="1700" baseline="30000" dirty="0"/>
              <a:t>2</a:t>
            </a:r>
            <a:endParaRPr lang="en-US" sz="1700" dirty="0"/>
          </a:p>
          <a:p>
            <a:pPr lvl="1">
              <a:lnSpc>
                <a:spcPct val="80000"/>
              </a:lnSpc>
            </a:pPr>
            <a:r>
              <a:rPr lang="en-US" sz="1600" dirty="0"/>
              <a:t>Start at </a:t>
            </a:r>
            <a:r>
              <a:rPr lang="en-US" sz="1600" i="1" dirty="0">
                <a:latin typeface="Times New Roman" pitchFamily="18" charset="0"/>
              </a:rPr>
              <a:t>x</a:t>
            </a:r>
            <a:r>
              <a:rPr lang="en-US" sz="1600" dirty="0"/>
              <a:t>[2</a:t>
            </a:r>
            <a:r>
              <a:rPr lang="en-US" sz="1600" baseline="30000" dirty="0"/>
              <a:t>M</a:t>
            </a:r>
            <a:r>
              <a:rPr lang="en-US" sz="1600" dirty="0"/>
              <a:t>]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 to find the mate of each of them.  When looking for the mate, the stride should not land you before the beginning of the array.  The sum replaces the element of higher index.</a:t>
            </a:r>
          </a:p>
          <a:p>
            <a:pPr lvl="2">
              <a:lnSpc>
                <a:spcPct val="80000"/>
              </a:lnSpc>
            </a:pPr>
            <a:r>
              <a:rPr lang="en-US" sz="1400" dirty="0"/>
              <a:t>This means that I have 2</a:t>
            </a:r>
            <a:r>
              <a:rPr lang="en-US" sz="1400" baseline="30000" dirty="0"/>
              <a:t>M</a:t>
            </a:r>
            <a:r>
              <a:rPr lang="en-US" sz="1400" dirty="0"/>
              <a:t> – 2</a:t>
            </a:r>
            <a:r>
              <a:rPr lang="en-US" sz="1400" baseline="30000" dirty="0"/>
              <a:t>2</a:t>
            </a:r>
            <a:r>
              <a:rPr lang="en-US" sz="1400" dirty="0"/>
              <a:t> additions</a:t>
            </a:r>
          </a:p>
          <a:p>
            <a:pPr>
              <a:lnSpc>
                <a:spcPct val="80000"/>
              </a:lnSpc>
            </a:pPr>
            <a:endParaRPr lang="en-US" sz="1700" dirty="0"/>
          </a:p>
          <a:p>
            <a:pPr>
              <a:lnSpc>
                <a:spcPct val="80000"/>
              </a:lnSpc>
            </a:pPr>
            <a:r>
              <a:rPr lang="en-US" sz="1700" dirty="0"/>
              <a:t>… (and so 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8404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Rectangle 2"/>
          <p:cNvSpPr>
            <a:spLocks noGrp="1" noChangeArrowheads="1"/>
          </p:cNvSpPr>
          <p:nvPr>
            <p:ph type="title"/>
          </p:nvPr>
        </p:nvSpPr>
        <p:spPr/>
        <p:txBody>
          <a:bodyPr/>
          <a:lstStyle/>
          <a:p>
            <a:r>
              <a:rPr lang="en-US"/>
              <a:t>The Plain English Perspective</a:t>
            </a:r>
          </a:p>
        </p:txBody>
      </p:sp>
      <p:sp>
        <p:nvSpPr>
          <p:cNvPr id="1108995" name="Rectangle 3"/>
          <p:cNvSpPr>
            <a:spLocks noGrp="1" noChangeArrowheads="1"/>
          </p:cNvSpPr>
          <p:nvPr>
            <p:ph idx="1"/>
          </p:nvPr>
        </p:nvSpPr>
        <p:spPr/>
        <p:txBody>
          <a:bodyPr>
            <a:normAutofit/>
          </a:bodyPr>
          <a:lstStyle/>
          <a:p>
            <a:pPr>
              <a:lnSpc>
                <a:spcPct val="90000"/>
              </a:lnSpc>
            </a:pPr>
            <a:r>
              <a:rPr lang="en-US" sz="1700" dirty="0"/>
              <a:t>Consider the </a:t>
            </a:r>
            <a:r>
              <a:rPr lang="en-US" sz="1700" dirty="0" err="1"/>
              <a:t>k</a:t>
            </a:r>
            <a:r>
              <a:rPr lang="en-US" sz="1700" baseline="30000" dirty="0" err="1"/>
              <a:t>th</a:t>
            </a:r>
            <a:r>
              <a:rPr lang="en-US" sz="1700" dirty="0"/>
              <a:t> iteration (where 1&lt;k&lt;M-1): I go with stride 2</a:t>
            </a:r>
            <a:r>
              <a:rPr lang="en-US" sz="1700" baseline="30000" dirty="0"/>
              <a:t>k-1</a:t>
            </a:r>
            <a:endParaRPr lang="en-US" sz="1700" dirty="0"/>
          </a:p>
          <a:p>
            <a:pPr lvl="1">
              <a:lnSpc>
                <a:spcPct val="90000"/>
              </a:lnSpc>
            </a:pPr>
            <a:r>
              <a:rPr lang="en-US" sz="1600" dirty="0"/>
              <a:t>Start at </a:t>
            </a:r>
            <a:r>
              <a:rPr lang="en-US" sz="1600" i="1" dirty="0">
                <a:latin typeface="Times New Roman" pitchFamily="18" charset="0"/>
              </a:rPr>
              <a:t>x</a:t>
            </a:r>
            <a:r>
              <a:rPr lang="en-US" sz="1600" dirty="0"/>
              <a:t>[2</a:t>
            </a:r>
            <a:r>
              <a:rPr lang="en-US" sz="1600" baseline="30000" dirty="0"/>
              <a:t>M</a:t>
            </a:r>
            <a:r>
              <a:rPr lang="en-US" sz="1600" dirty="0"/>
              <a:t>]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 to find the mate of each of them.  When looking for the mate, the stride should not land you before the beginning of the array.  The sum replaces the element of higher index.</a:t>
            </a:r>
          </a:p>
          <a:p>
            <a:pPr lvl="2">
              <a:lnSpc>
                <a:spcPct val="90000"/>
              </a:lnSpc>
            </a:pPr>
            <a:r>
              <a:rPr lang="en-US" sz="1400" dirty="0"/>
              <a:t>This means that I have 2</a:t>
            </a:r>
            <a:r>
              <a:rPr lang="en-US" sz="1400" baseline="30000" dirty="0"/>
              <a:t>M</a:t>
            </a:r>
            <a:r>
              <a:rPr lang="en-US" sz="1400" dirty="0"/>
              <a:t>-2</a:t>
            </a:r>
            <a:r>
              <a:rPr lang="en-US" sz="1400" baseline="30000" dirty="0"/>
              <a:t>k-1</a:t>
            </a:r>
            <a:r>
              <a:rPr lang="en-US" sz="1400" dirty="0"/>
              <a:t> additions</a:t>
            </a:r>
          </a:p>
          <a:p>
            <a:pPr>
              <a:lnSpc>
                <a:spcPct val="90000"/>
              </a:lnSpc>
            </a:pPr>
            <a:endParaRPr lang="en-US" sz="1700" dirty="0"/>
          </a:p>
          <a:p>
            <a:pPr>
              <a:lnSpc>
                <a:spcPct val="90000"/>
              </a:lnSpc>
            </a:pPr>
            <a:r>
              <a:rPr lang="en-US" sz="1700" dirty="0"/>
              <a:t>…</a:t>
            </a:r>
          </a:p>
          <a:p>
            <a:pPr>
              <a:lnSpc>
                <a:spcPct val="90000"/>
              </a:lnSpc>
            </a:pPr>
            <a:endParaRPr lang="en-US" sz="1700" dirty="0"/>
          </a:p>
          <a:p>
            <a:pPr>
              <a:lnSpc>
                <a:spcPct val="90000"/>
              </a:lnSpc>
            </a:pPr>
            <a:r>
              <a:rPr lang="en-US" sz="1700" dirty="0" err="1"/>
              <a:t>M</a:t>
            </a:r>
            <a:r>
              <a:rPr lang="en-US" sz="1700" baseline="30000" dirty="0" err="1"/>
              <a:t>th</a:t>
            </a:r>
            <a:r>
              <a:rPr lang="en-US" sz="1700" dirty="0"/>
              <a:t> iteration: I go with stride 2</a:t>
            </a:r>
            <a:r>
              <a:rPr lang="en-US" sz="1700" baseline="30000" dirty="0"/>
              <a:t>M-1</a:t>
            </a:r>
            <a:endParaRPr lang="en-US" sz="1700" dirty="0"/>
          </a:p>
          <a:p>
            <a:pPr lvl="1">
              <a:lnSpc>
                <a:spcPct val="90000"/>
              </a:lnSpc>
            </a:pPr>
            <a:r>
              <a:rPr lang="en-US" sz="1600" dirty="0"/>
              <a:t>Start at </a:t>
            </a:r>
            <a:r>
              <a:rPr lang="en-US" sz="1600" i="1" dirty="0">
                <a:latin typeface="Times New Roman" pitchFamily="18" charset="0"/>
              </a:rPr>
              <a:t>x</a:t>
            </a:r>
            <a:r>
              <a:rPr lang="en-US" sz="1600" dirty="0"/>
              <a:t>[2</a:t>
            </a:r>
            <a:r>
              <a:rPr lang="en-US" sz="1600" baseline="30000" dirty="0"/>
              <a:t>M</a:t>
            </a:r>
            <a:r>
              <a:rPr lang="en-US" sz="1600" dirty="0"/>
              <a:t>] and apply this stride to all the array elements before </a:t>
            </a:r>
            <a:r>
              <a:rPr lang="en-US" sz="1600" i="1" dirty="0">
                <a:latin typeface="Times New Roman" pitchFamily="18" charset="0"/>
              </a:rPr>
              <a:t>x</a:t>
            </a:r>
            <a:r>
              <a:rPr lang="en-US" sz="1600" dirty="0"/>
              <a:t>[2</a:t>
            </a:r>
            <a:r>
              <a:rPr lang="en-US" sz="1600" baseline="30000" dirty="0"/>
              <a:t>M</a:t>
            </a:r>
            <a:r>
              <a:rPr lang="en-US" sz="1600" dirty="0"/>
              <a:t>] to find the mate of each of them.  When looking for the mate, the stride should not land you before the beginning of the array.  The sum replaces the element of higher index.</a:t>
            </a:r>
          </a:p>
          <a:p>
            <a:pPr lvl="2">
              <a:lnSpc>
                <a:spcPct val="90000"/>
              </a:lnSpc>
            </a:pPr>
            <a:r>
              <a:rPr lang="en-US" sz="1400" dirty="0"/>
              <a:t>This means that I have 2</a:t>
            </a:r>
            <a:r>
              <a:rPr lang="en-US" sz="1400" baseline="30000" dirty="0"/>
              <a:t>M</a:t>
            </a:r>
            <a:r>
              <a:rPr lang="en-US" sz="1400" dirty="0"/>
              <a:t>-2</a:t>
            </a:r>
            <a:r>
              <a:rPr lang="en-US" sz="1400" baseline="30000" dirty="0"/>
              <a:t>M-1</a:t>
            </a:r>
            <a:r>
              <a:rPr lang="en-US" sz="1400" dirty="0"/>
              <a:t> additions</a:t>
            </a:r>
          </a:p>
          <a:p>
            <a:pPr>
              <a:lnSpc>
                <a:spcPct val="90000"/>
              </a:lnSpc>
            </a:pPr>
            <a:endParaRPr lang="en-US" sz="1700" dirty="0"/>
          </a:p>
          <a:p>
            <a:pPr>
              <a:lnSpc>
                <a:spcPct val="90000"/>
              </a:lnSpc>
            </a:pPr>
            <a:r>
              <a:rPr lang="en-US" sz="1700" dirty="0"/>
              <a:t>NOTE: There is no (M+1)</a:t>
            </a:r>
            <a:r>
              <a:rPr lang="en-US" sz="1700" baseline="30000" dirty="0" err="1"/>
              <a:t>th</a:t>
            </a:r>
            <a:r>
              <a:rPr lang="en-US" sz="1700" dirty="0"/>
              <a:t> iteration since this would automatically put me beyond the bounds of the array (if you apply an offset of 2</a:t>
            </a:r>
            <a:r>
              <a:rPr lang="en-US" sz="1700" baseline="30000" dirty="0"/>
              <a:t>M </a:t>
            </a:r>
            <a:r>
              <a:rPr lang="en-US" sz="1700" dirty="0"/>
              <a:t>to “</a:t>
            </a:r>
            <a:r>
              <a:rPr lang="en-US" sz="1700" dirty="0">
                <a:solidFill>
                  <a:srgbClr val="660033"/>
                </a:solidFill>
                <a:latin typeface="Consolas" panose="020B0609020204030204" pitchFamily="49" charset="0"/>
              </a:rPr>
              <a:t>&amp;</a:t>
            </a:r>
            <a:r>
              <a:rPr lang="en-US" sz="2000" dirty="0">
                <a:solidFill>
                  <a:srgbClr val="660033"/>
                </a:solidFill>
                <a:latin typeface="Consolas" panose="020B0609020204030204" pitchFamily="49" charset="0"/>
              </a:rPr>
              <a:t>x</a:t>
            </a:r>
            <a:r>
              <a:rPr lang="en-US" sz="1700" dirty="0">
                <a:solidFill>
                  <a:srgbClr val="660033"/>
                </a:solidFill>
                <a:latin typeface="Consolas" panose="020B0609020204030204" pitchFamily="49" charset="0"/>
              </a:rPr>
              <a:t>[2</a:t>
            </a:r>
            <a:r>
              <a:rPr lang="en-US" sz="1700" baseline="30000" dirty="0">
                <a:solidFill>
                  <a:srgbClr val="660033"/>
                </a:solidFill>
                <a:latin typeface="Consolas" panose="020B0609020204030204" pitchFamily="49" charset="0"/>
              </a:rPr>
              <a:t>M</a:t>
            </a:r>
            <a:r>
              <a:rPr lang="en-US" sz="1700" dirty="0">
                <a:solidFill>
                  <a:srgbClr val="660033"/>
                </a:solidFill>
                <a:latin typeface="Consolas" panose="020B0609020204030204" pitchFamily="49" charset="0"/>
              </a:rPr>
              <a:t>]</a:t>
            </a:r>
            <a:r>
              <a:rPr lang="en-US" sz="1800" dirty="0"/>
              <a:t> </a:t>
            </a:r>
            <a:r>
              <a:rPr lang="en-US" sz="1700" dirty="0"/>
              <a:t>” it places you right before the beginning of the array – not good…)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142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Rectangle 2"/>
          <p:cNvSpPr>
            <a:spLocks noGrp="1" noChangeArrowheads="1"/>
          </p:cNvSpPr>
          <p:nvPr>
            <p:ph type="title"/>
          </p:nvPr>
        </p:nvSpPr>
        <p:spPr/>
        <p:txBody>
          <a:bodyPr/>
          <a:lstStyle/>
          <a:p>
            <a:r>
              <a:rPr lang="en-US" sz="3100" dirty="0" err="1"/>
              <a:t>Hillis</a:t>
            </a:r>
            <a:r>
              <a:rPr lang="en-US" sz="3100" dirty="0"/>
              <a:t> &amp; Steele Parallel Scan Algorithm</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13091" name="Rectangle 3"/>
          <p:cNvSpPr>
            <a:spLocks noGrp="1" noChangeArrowheads="1"/>
          </p:cNvSpPr>
          <p:nvPr>
            <p:ph type="body" idx="4294967295"/>
          </p:nvPr>
        </p:nvSpPr>
        <p:spPr>
          <a:xfrm>
            <a:off x="0" y="1719263"/>
            <a:ext cx="8229600" cy="566737"/>
          </a:xfrm>
        </p:spPr>
        <p:txBody>
          <a:bodyPr/>
          <a:lstStyle/>
          <a:p>
            <a:r>
              <a:rPr lang="en-US"/>
              <a:t>Algorithm looks like this:</a:t>
            </a:r>
          </a:p>
        </p:txBody>
      </p:sp>
      <p:sp>
        <p:nvSpPr>
          <p:cNvPr id="1113093" name="Rectangle 5"/>
          <p:cNvSpPr>
            <a:spLocks noChangeArrowheads="1"/>
          </p:cNvSpPr>
          <p:nvPr/>
        </p:nvSpPr>
        <p:spPr bwMode="auto">
          <a:xfrm>
            <a:off x="1524001" y="2241034"/>
            <a:ext cx="184731" cy="369332"/>
          </a:xfrm>
          <a:prstGeom prst="rect">
            <a:avLst/>
          </a:prstGeom>
          <a:noFill/>
          <a:ln w="9525">
            <a:noFill/>
            <a:miter lim="800000"/>
            <a:headEnd/>
            <a:tailEnd/>
          </a:ln>
          <a:effectLst/>
        </p:spPr>
        <p:txBody>
          <a:bodyPr wrap="none" anchor="ctr">
            <a:spAutoFit/>
          </a:bodyPr>
          <a:lstStyle/>
          <a:p>
            <a:endParaRPr lang="en-US"/>
          </a:p>
        </p:txBody>
      </p:sp>
      <p:sp>
        <p:nvSpPr>
          <p:cNvPr id="1113092" name="Text Box 4"/>
          <p:cNvSpPr txBox="1">
            <a:spLocks noChangeArrowheads="1"/>
          </p:cNvSpPr>
          <p:nvPr/>
        </p:nvSpPr>
        <p:spPr bwMode="auto">
          <a:xfrm>
            <a:off x="2667000" y="3320204"/>
            <a:ext cx="6781800" cy="2362200"/>
          </a:xfrm>
          <a:prstGeom prst="rect">
            <a:avLst/>
          </a:prstGeom>
          <a:solidFill>
            <a:srgbClr val="EAEAEA"/>
          </a:solidFill>
          <a:ln w="9525">
            <a:solidFill>
              <a:srgbClr val="000000"/>
            </a:solidFill>
            <a:miter lim="800000"/>
            <a:headEnd/>
            <a:tailEnd/>
          </a:ln>
        </p:spPr>
        <p:txBody>
          <a:bodyPr/>
          <a:lstStyle/>
          <a:p>
            <a:pPr indent="457200"/>
            <a:r>
              <a:rPr lang="en-US" sz="1600" b="1" dirty="0" err="1">
                <a:latin typeface="Courier New" pitchFamily="49" charset="0"/>
                <a:ea typeface="Times New Roman" pitchFamily="18" charset="0"/>
                <a:cs typeface="Courier New" pitchFamily="49" charset="0"/>
              </a:rPr>
              <a:t>for</a:t>
            </a:r>
            <a:r>
              <a:rPr lang="en-US" sz="1600" dirty="0" err="1">
                <a:latin typeface="Courier New" pitchFamily="49" charset="0"/>
                <a:ea typeface="Times New Roman" pitchFamily="18" charset="0"/>
                <a:cs typeface="Courier New" pitchFamily="49" charset="0"/>
              </a:rPr>
              <a:t> </a:t>
            </a:r>
            <a:r>
              <a:rPr lang="en-US" sz="1600" i="1" dirty="0" err="1">
                <a:ea typeface="Times New Roman" pitchFamily="18" charset="0"/>
                <a:cs typeface="Courier New" pitchFamily="49" charset="0"/>
              </a:rPr>
              <a:t>d</a:t>
            </a:r>
            <a:r>
              <a:rPr lang="en-US" sz="1600" dirty="0">
                <a:ea typeface="Times New Roman" pitchFamily="18" charset="0"/>
                <a:cs typeface="Courier New" pitchFamily="49" charset="0"/>
              </a:rPr>
              <a:t> := 0</a:t>
            </a:r>
            <a:r>
              <a:rPr lang="en-US" sz="1600" dirty="0">
                <a:latin typeface="Courier New" pitchFamily="49" charset="0"/>
                <a:ea typeface="Times New Roman" pitchFamily="18" charset="0"/>
                <a:cs typeface="NimbusRomNo9L-Regu"/>
              </a:rPr>
              <a:t> </a:t>
            </a:r>
            <a:r>
              <a:rPr lang="en-US" sz="1600" b="1" dirty="0">
                <a:latin typeface="Courier New" pitchFamily="49" charset="0"/>
                <a:ea typeface="Times New Roman" pitchFamily="18" charset="0"/>
                <a:cs typeface="Courier New" pitchFamily="49" charset="0"/>
              </a:rPr>
              <a:t>to</a:t>
            </a:r>
            <a:r>
              <a:rPr lang="en-US" sz="1600" dirty="0">
                <a:latin typeface="Courier New" pitchFamily="49" charset="0"/>
                <a:ea typeface="Times New Roman" pitchFamily="18" charset="0"/>
                <a:cs typeface="Courier New" pitchFamily="49" charset="0"/>
              </a:rPr>
              <a:t> </a:t>
            </a:r>
            <a:r>
              <a:rPr lang="en-US" sz="1600" dirty="0">
                <a:cs typeface="Times New Roman" pitchFamily="18" charset="0"/>
              </a:rPr>
              <a:t>M-1</a:t>
            </a:r>
            <a:r>
              <a:rPr lang="en-US" sz="1600" dirty="0">
                <a:latin typeface="Courier New" pitchFamily="49" charset="0"/>
                <a:cs typeface="Times New Roman" pitchFamily="18" charset="0"/>
              </a:rPr>
              <a:t> </a:t>
            </a:r>
            <a:r>
              <a:rPr lang="en-US" sz="1600" b="1" dirty="0">
                <a:latin typeface="Courier New" pitchFamily="49" charset="0"/>
                <a:cs typeface="Times New Roman" pitchFamily="18" charset="0"/>
              </a:rPr>
              <a:t>do </a:t>
            </a:r>
            <a:endParaRPr lang="en-US" sz="900" dirty="0"/>
          </a:p>
          <a:p>
            <a:pPr indent="457200" eaLnBrk="0" hangingPunct="0"/>
            <a:r>
              <a:rPr lang="en-US" sz="1600" b="1" dirty="0">
                <a:latin typeface="Courier New" pitchFamily="49" charset="0"/>
                <a:cs typeface="Times New Roman" pitchFamily="18" charset="0"/>
              </a:rPr>
              <a:t>	</a:t>
            </a:r>
            <a:r>
              <a:rPr lang="en-US" sz="1600" b="1" dirty="0" err="1">
                <a:latin typeface="Courier New" pitchFamily="49" charset="0"/>
                <a:cs typeface="Times New Roman" pitchFamily="18" charset="0"/>
              </a:rPr>
              <a:t>forall</a:t>
            </a:r>
            <a:r>
              <a:rPr lang="en-US" sz="1600" dirty="0">
                <a:latin typeface="Courier New" pitchFamily="49" charset="0"/>
                <a:cs typeface="Times New Roman" pitchFamily="18" charset="0"/>
              </a:rPr>
              <a:t> </a:t>
            </a:r>
            <a:r>
              <a:rPr lang="en-US" sz="1600" i="1" dirty="0">
                <a:cs typeface="Times New Roman" pitchFamily="18" charset="0"/>
              </a:rPr>
              <a:t>k</a:t>
            </a:r>
            <a:r>
              <a:rPr lang="en-US" sz="1600" dirty="0">
                <a:latin typeface="Courier New" pitchFamily="49" charset="0"/>
                <a:cs typeface="Times New Roman" pitchFamily="18" charset="0"/>
              </a:rPr>
              <a:t> </a:t>
            </a:r>
            <a:r>
              <a:rPr lang="en-US" sz="1600" b="1" dirty="0">
                <a:latin typeface="Courier New" pitchFamily="49" charset="0"/>
                <a:cs typeface="Times New Roman" pitchFamily="18" charset="0"/>
              </a:rPr>
              <a:t>do in parallel </a:t>
            </a:r>
            <a:endParaRPr lang="en-US" sz="900" dirty="0"/>
          </a:p>
          <a:p>
            <a:pPr indent="457200" eaLnBrk="0" hangingPunct="0"/>
            <a:r>
              <a:rPr lang="en-US" sz="1600" b="1" dirty="0">
                <a:latin typeface="Courier New" pitchFamily="49" charset="0"/>
                <a:cs typeface="Times New Roman" pitchFamily="18" charset="0"/>
              </a:rPr>
              <a:t>		if</a:t>
            </a:r>
            <a:r>
              <a:rPr lang="en-US" sz="1600" dirty="0">
                <a:latin typeface="Courier New" pitchFamily="49" charset="0"/>
                <a:cs typeface="Times New Roman" pitchFamily="18" charset="0"/>
              </a:rPr>
              <a:t> </a:t>
            </a:r>
            <a:r>
              <a:rPr lang="en-US" sz="1600" i="1" dirty="0">
                <a:cs typeface="Times New Roman" pitchFamily="18" charset="0"/>
              </a:rPr>
              <a:t>k</a:t>
            </a:r>
            <a:r>
              <a:rPr lang="en-US" sz="1600" dirty="0">
                <a:cs typeface="Times New Roman" pitchFamily="18" charset="0"/>
              </a:rPr>
              <a:t> – </a:t>
            </a:r>
            <a:r>
              <a:rPr lang="en-US" dirty="0"/>
              <a:t>2</a:t>
            </a:r>
            <a:r>
              <a:rPr lang="en-US" sz="1600" i="1" baseline="30000" dirty="0">
                <a:cs typeface="Times New Roman" pitchFamily="18" charset="0"/>
              </a:rPr>
              <a:t>d</a:t>
            </a:r>
            <a:r>
              <a:rPr lang="en-US" dirty="0"/>
              <a:t> </a:t>
            </a:r>
            <a:r>
              <a:rPr lang="en-US" sz="1600" dirty="0">
                <a:cs typeface="Times New Roman" pitchFamily="18" charset="0"/>
              </a:rPr>
              <a:t>≥0 </a:t>
            </a:r>
            <a:r>
              <a:rPr lang="en-US" sz="1600" b="1" dirty="0">
                <a:latin typeface="Courier New" pitchFamily="49" charset="0"/>
                <a:cs typeface="Times New Roman" pitchFamily="18" charset="0"/>
              </a:rPr>
              <a:t>then</a:t>
            </a:r>
          </a:p>
          <a:p>
            <a:pPr indent="457200" eaLnBrk="0" hangingPunct="0"/>
            <a:r>
              <a:rPr lang="en-US" sz="1600" b="1" dirty="0">
                <a:latin typeface="Courier New" pitchFamily="49" charset="0"/>
                <a:cs typeface="Times New Roman" pitchFamily="18" charset="0"/>
              </a:rPr>
              <a:t>			</a:t>
            </a:r>
            <a:r>
              <a:rPr lang="en-US" sz="1600" i="1" dirty="0">
                <a:cs typeface="Times New Roman" pitchFamily="18" charset="0"/>
              </a:rPr>
              <a:t>x</a:t>
            </a:r>
            <a:r>
              <a:rPr lang="en-US" sz="1600" dirty="0">
                <a:cs typeface="Times New Roman" pitchFamily="18" charset="0"/>
              </a:rPr>
              <a:t>[</a:t>
            </a:r>
            <a:r>
              <a:rPr lang="en-US" sz="1600" i="1" dirty="0">
                <a:cs typeface="Times New Roman" pitchFamily="18" charset="0"/>
              </a:rPr>
              <a:t>out</a:t>
            </a:r>
            <a:r>
              <a:rPr lang="en-US" sz="1600" dirty="0">
                <a:cs typeface="Times New Roman" pitchFamily="18" charset="0"/>
              </a:rPr>
              <a:t>][</a:t>
            </a:r>
            <a:r>
              <a:rPr lang="en-US" sz="1600" i="1" dirty="0">
                <a:cs typeface="Times New Roman" pitchFamily="18" charset="0"/>
              </a:rPr>
              <a:t>k</a:t>
            </a:r>
            <a:r>
              <a:rPr lang="en-US" sz="1600" dirty="0">
                <a:cs typeface="Times New Roman" pitchFamily="18" charset="0"/>
              </a:rPr>
              <a:t>] := </a:t>
            </a:r>
            <a:r>
              <a:rPr lang="en-US" sz="1600" i="1" dirty="0"/>
              <a:t>x</a:t>
            </a:r>
            <a:r>
              <a:rPr lang="en-US" sz="1600" dirty="0"/>
              <a:t>[</a:t>
            </a:r>
            <a:r>
              <a:rPr lang="en-US" sz="1600" i="1" dirty="0"/>
              <a:t>in</a:t>
            </a:r>
            <a:r>
              <a:rPr lang="en-US" sz="1600" dirty="0"/>
              <a:t>][</a:t>
            </a:r>
            <a:r>
              <a:rPr lang="en-US" sz="1600" i="1" dirty="0"/>
              <a:t>k</a:t>
            </a:r>
            <a:r>
              <a:rPr lang="en-US" sz="1600" dirty="0"/>
              <a:t>] + </a:t>
            </a:r>
            <a:r>
              <a:rPr lang="en-US" sz="1600" i="1" dirty="0">
                <a:cs typeface="Times New Roman" pitchFamily="18" charset="0"/>
              </a:rPr>
              <a:t>x</a:t>
            </a:r>
            <a:r>
              <a:rPr lang="en-US" sz="1600" dirty="0">
                <a:cs typeface="Times New Roman" pitchFamily="18" charset="0"/>
              </a:rPr>
              <a:t>[</a:t>
            </a:r>
            <a:r>
              <a:rPr lang="en-US" sz="1600" i="1" dirty="0">
                <a:cs typeface="Times New Roman" pitchFamily="18" charset="0"/>
              </a:rPr>
              <a:t>in</a:t>
            </a:r>
            <a:r>
              <a:rPr lang="en-US" sz="1600" dirty="0">
                <a:cs typeface="Times New Roman" pitchFamily="18" charset="0"/>
              </a:rPr>
              <a:t>][</a:t>
            </a:r>
            <a:r>
              <a:rPr lang="en-US" sz="1600" i="1" dirty="0">
                <a:cs typeface="Times New Roman" pitchFamily="18" charset="0"/>
              </a:rPr>
              <a:t>k </a:t>
            </a:r>
            <a:r>
              <a:rPr lang="en-US" sz="1600" dirty="0">
                <a:cs typeface="Times New Roman" pitchFamily="18" charset="0"/>
              </a:rPr>
              <a:t>− 2</a:t>
            </a:r>
            <a:r>
              <a:rPr lang="en-US" sz="1600" i="1" baseline="30000" dirty="0">
                <a:cs typeface="Times New Roman" pitchFamily="18" charset="0"/>
              </a:rPr>
              <a:t>d</a:t>
            </a:r>
            <a:r>
              <a:rPr lang="en-US" sz="1600" dirty="0">
                <a:cs typeface="Times New Roman" pitchFamily="18" charset="0"/>
              </a:rPr>
              <a:t>]</a:t>
            </a:r>
            <a:endParaRPr lang="en-US" sz="1600" dirty="0"/>
          </a:p>
          <a:p>
            <a:pPr indent="457200" eaLnBrk="0" hangingPunct="0"/>
            <a:r>
              <a:rPr lang="en-US" sz="900" dirty="0"/>
              <a:t>		</a:t>
            </a:r>
            <a:r>
              <a:rPr lang="en-US" sz="1600" b="1" dirty="0">
                <a:latin typeface="Courier New" pitchFamily="49" charset="0"/>
                <a:cs typeface="Times New Roman" pitchFamily="18" charset="0"/>
              </a:rPr>
              <a:t>else </a:t>
            </a:r>
            <a:endParaRPr lang="en-US" sz="900" dirty="0"/>
          </a:p>
          <a:p>
            <a:pPr indent="457200" eaLnBrk="0" hangingPunct="0"/>
            <a:r>
              <a:rPr lang="en-US" sz="900" dirty="0"/>
              <a:t>			</a:t>
            </a:r>
            <a:r>
              <a:rPr lang="en-US" sz="1600" i="1" dirty="0">
                <a:cs typeface="Times New Roman" pitchFamily="18" charset="0"/>
              </a:rPr>
              <a:t>x</a:t>
            </a:r>
            <a:r>
              <a:rPr lang="en-US" sz="1600" dirty="0">
                <a:cs typeface="Times New Roman" pitchFamily="18" charset="0"/>
              </a:rPr>
              <a:t>[</a:t>
            </a:r>
            <a:r>
              <a:rPr lang="en-US" sz="1600" i="1" dirty="0">
                <a:cs typeface="Times New Roman" pitchFamily="18" charset="0"/>
              </a:rPr>
              <a:t>out</a:t>
            </a:r>
            <a:r>
              <a:rPr lang="en-US" sz="1600" dirty="0">
                <a:cs typeface="Times New Roman" pitchFamily="18" charset="0"/>
              </a:rPr>
              <a:t>][</a:t>
            </a:r>
            <a:r>
              <a:rPr lang="en-US" sz="1600" i="1" dirty="0">
                <a:cs typeface="Times New Roman" pitchFamily="18" charset="0"/>
              </a:rPr>
              <a:t>k</a:t>
            </a:r>
            <a:r>
              <a:rPr lang="en-US" sz="1600" dirty="0">
                <a:cs typeface="Times New Roman" pitchFamily="18" charset="0"/>
              </a:rPr>
              <a:t>] := </a:t>
            </a:r>
            <a:r>
              <a:rPr lang="en-US" sz="1600" i="1" dirty="0">
                <a:cs typeface="Times New Roman" pitchFamily="18" charset="0"/>
              </a:rPr>
              <a:t>x</a:t>
            </a:r>
            <a:r>
              <a:rPr lang="en-US" sz="1600" dirty="0">
                <a:cs typeface="Times New Roman" pitchFamily="18" charset="0"/>
              </a:rPr>
              <a:t>[</a:t>
            </a:r>
            <a:r>
              <a:rPr lang="en-US" sz="1600" i="1" dirty="0">
                <a:cs typeface="Times New Roman" pitchFamily="18" charset="0"/>
              </a:rPr>
              <a:t>in</a:t>
            </a:r>
            <a:r>
              <a:rPr lang="en-US" sz="1600" dirty="0">
                <a:cs typeface="Times New Roman" pitchFamily="18" charset="0"/>
              </a:rPr>
              <a:t>][</a:t>
            </a:r>
            <a:r>
              <a:rPr lang="en-US" sz="1600" i="1" dirty="0">
                <a:cs typeface="Times New Roman" pitchFamily="18" charset="0"/>
              </a:rPr>
              <a:t>k</a:t>
            </a:r>
            <a:r>
              <a:rPr lang="en-US" sz="1600" dirty="0">
                <a:cs typeface="Times New Roman" pitchFamily="18" charset="0"/>
              </a:rPr>
              <a:t>]</a:t>
            </a:r>
            <a:endParaRPr lang="en-US" sz="900" dirty="0"/>
          </a:p>
          <a:p>
            <a:pPr indent="457200" eaLnBrk="0" hangingPunct="0"/>
            <a:r>
              <a:rPr lang="en-US" sz="1600" b="1" dirty="0">
                <a:latin typeface="Courier New" pitchFamily="49" charset="0"/>
                <a:cs typeface="Times New Roman" pitchFamily="18" charset="0"/>
              </a:rPr>
              <a:t>	</a:t>
            </a:r>
            <a:r>
              <a:rPr lang="en-US" sz="1600" b="1" dirty="0" err="1">
                <a:latin typeface="Courier New" pitchFamily="49" charset="0"/>
                <a:cs typeface="Times New Roman" pitchFamily="18" charset="0"/>
              </a:rPr>
              <a:t>endforall</a:t>
            </a:r>
            <a:endParaRPr lang="en-US" sz="1600" dirty="0">
              <a:latin typeface="Courier New" pitchFamily="49" charset="0"/>
              <a:cs typeface="Times New Roman" pitchFamily="18" charset="0"/>
            </a:endParaRPr>
          </a:p>
          <a:p>
            <a:pPr indent="457200" eaLnBrk="0" hangingPunct="0"/>
            <a:r>
              <a:rPr lang="en-US" sz="1600" dirty="0">
                <a:latin typeface="Courier New" pitchFamily="49" charset="0"/>
                <a:cs typeface="Times New Roman" pitchFamily="18" charset="0"/>
              </a:rPr>
              <a:t>	</a:t>
            </a:r>
            <a:r>
              <a:rPr lang="en-US" sz="1600" b="1" dirty="0">
                <a:latin typeface="Courier New" pitchFamily="49" charset="0"/>
                <a:cs typeface="Times New Roman" pitchFamily="18" charset="0"/>
              </a:rPr>
              <a:t>swap</a:t>
            </a:r>
            <a:r>
              <a:rPr lang="en-US" sz="1600" dirty="0">
                <a:cs typeface="Times New Roman" pitchFamily="18" charset="0"/>
              </a:rPr>
              <a:t>(</a:t>
            </a:r>
            <a:r>
              <a:rPr lang="en-US" sz="1600" i="1" dirty="0" err="1">
                <a:cs typeface="Times New Roman" pitchFamily="18" charset="0"/>
              </a:rPr>
              <a:t>in</a:t>
            </a:r>
            <a:r>
              <a:rPr lang="en-US" sz="1600" dirty="0" err="1">
                <a:cs typeface="Times New Roman" pitchFamily="18" charset="0"/>
              </a:rPr>
              <a:t>,</a:t>
            </a:r>
            <a:r>
              <a:rPr lang="en-US" sz="1600" i="1" dirty="0" err="1">
                <a:cs typeface="Times New Roman" pitchFamily="18" charset="0"/>
              </a:rPr>
              <a:t>out</a:t>
            </a:r>
            <a:r>
              <a:rPr lang="en-US" sz="1600" dirty="0">
                <a:cs typeface="Times New Roman" pitchFamily="18" charset="0"/>
              </a:rPr>
              <a:t>)</a:t>
            </a:r>
          </a:p>
          <a:p>
            <a:pPr indent="457200" eaLnBrk="0" hangingPunct="0"/>
            <a:r>
              <a:rPr lang="en-US" sz="1600" b="1" dirty="0" err="1">
                <a:latin typeface="Courier New" pitchFamily="49" charset="0"/>
                <a:cs typeface="Times New Roman" pitchFamily="18" charset="0"/>
              </a:rPr>
              <a:t>endfor</a:t>
            </a:r>
            <a:endParaRPr lang="en-US" sz="1600" b="1" dirty="0">
              <a:latin typeface="Courier New" pitchFamily="49" charset="0"/>
              <a:cs typeface="Times New Roman" pitchFamily="18" charset="0"/>
            </a:endParaRPr>
          </a:p>
        </p:txBody>
      </p:sp>
      <p:sp>
        <p:nvSpPr>
          <p:cNvPr id="1113095" name="Rectangle 7"/>
          <p:cNvSpPr>
            <a:spLocks noChangeArrowheads="1"/>
          </p:cNvSpPr>
          <p:nvPr/>
        </p:nvSpPr>
        <p:spPr bwMode="auto">
          <a:xfrm>
            <a:off x="3886201" y="5987204"/>
            <a:ext cx="4665663" cy="350838"/>
          </a:xfrm>
          <a:prstGeom prst="rect">
            <a:avLst/>
          </a:prstGeom>
          <a:noFill/>
          <a:ln w="9525">
            <a:noFill/>
            <a:miter lim="800000"/>
            <a:headEnd/>
            <a:tailEnd/>
          </a:ln>
          <a:effectLst/>
        </p:spPr>
        <p:txBody>
          <a:bodyPr anchor="ctr">
            <a:spAutoFit/>
          </a:bodyPr>
          <a:lstStyle/>
          <a:p>
            <a:r>
              <a:rPr lang="en-US" sz="1700" dirty="0">
                <a:latin typeface="Verdana" pitchFamily="34" charset="0"/>
                <a:cs typeface="Times New Roman" pitchFamily="18" charset="0"/>
              </a:rPr>
              <a:t>Double-buffered version of the sum scan</a:t>
            </a:r>
            <a:r>
              <a:rPr lang="en-US" sz="900" dirty="0">
                <a:latin typeface="Verdana" pitchFamily="34" charset="0"/>
              </a:rPr>
              <a:t> </a:t>
            </a:r>
            <a:endParaRPr lang="en-US" sz="2800" dirty="0">
              <a:latin typeface="Verdana" pitchFamily="34" charset="0"/>
            </a:endParaRPr>
          </a:p>
        </p:txBody>
      </p:sp>
      <p:sp>
        <p:nvSpPr>
          <p:cNvPr id="9" name="Rectangle 8"/>
          <p:cNvSpPr/>
          <p:nvPr/>
        </p:nvSpPr>
        <p:spPr>
          <a:xfrm>
            <a:off x="103909" y="6559982"/>
            <a:ext cx="1143262" cy="230832"/>
          </a:xfrm>
          <a:prstGeom prst="rect">
            <a:avLst/>
          </a:prstGeom>
        </p:spPr>
        <p:txBody>
          <a:bodyPr wrap="none">
            <a:spAutoFit/>
          </a:bodyPr>
          <a:lstStyle/>
          <a:p>
            <a:r>
              <a:rPr lang="en-US" sz="900" dirty="0">
                <a:latin typeface="+mj-lt"/>
              </a:rPr>
              <a:t>NVIDIA [M. Harris]</a:t>
            </a:r>
            <a:r>
              <a:rPr lang="en-US" sz="900" dirty="0">
                <a:latin typeface="+mj-lt"/>
                <a:cs typeface="Calibri"/>
              </a:rPr>
              <a:t>→</a:t>
            </a:r>
            <a:endParaRPr lang="en-US" sz="900" dirty="0">
              <a:latin typeface="+mj-lt"/>
            </a:endParaRPr>
          </a:p>
        </p:txBody>
      </p:sp>
      <p:pic>
        <p:nvPicPr>
          <p:cNvPr id="10" name="Picture 4"/>
          <p:cNvPicPr>
            <a:picLocks noChangeAspect="1" noChangeArrowheads="1"/>
          </p:cNvPicPr>
          <p:nvPr/>
        </p:nvPicPr>
        <p:blipFill>
          <a:blip r:embed="rId3" cstate="print"/>
          <a:srcRect/>
          <a:stretch>
            <a:fillRect/>
          </a:stretch>
        </p:blipFill>
        <p:spPr bwMode="auto">
          <a:xfrm>
            <a:off x="7280971" y="918792"/>
            <a:ext cx="4409822" cy="2001869"/>
          </a:xfrm>
          <a:prstGeom prst="rect">
            <a:avLst/>
          </a:prstGeom>
          <a:noFill/>
          <a:ln w="9525">
            <a:noFill/>
            <a:miter lim="800000"/>
            <a:headEnd/>
            <a:tailEnd/>
          </a:ln>
        </p:spPr>
      </p:pic>
    </p:spTree>
    <p:extLst>
      <p:ext uri="{BB962C8B-B14F-4D97-AF65-F5344CB8AC3E}">
        <p14:creationId xmlns:p14="http://schemas.microsoft.com/office/powerpoint/2010/main" val="1752901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normAutofit/>
          </a:bodyPr>
          <a:lstStyle/>
          <a:p>
            <a:r>
              <a:rPr lang="en-US" sz="3200" dirty="0" err="1"/>
              <a:t>Hillis</a:t>
            </a:r>
            <a:r>
              <a:rPr lang="en-US" sz="3200" dirty="0"/>
              <a:t> &amp; Steele, Operation Count</a:t>
            </a:r>
          </a:p>
        </p:txBody>
      </p:sp>
      <p:sp>
        <p:nvSpPr>
          <p:cNvPr id="621571" name="Rectangle 3"/>
          <p:cNvSpPr>
            <a:spLocks noGrp="1" noChangeArrowheads="1"/>
          </p:cNvSpPr>
          <p:nvPr>
            <p:ph idx="1"/>
          </p:nvPr>
        </p:nvSpPr>
        <p:spPr/>
        <p:txBody>
          <a:bodyPr/>
          <a:lstStyle/>
          <a:p>
            <a:pPr marL="457200" indent="-457200"/>
            <a:r>
              <a:rPr lang="en-US" sz="2200" dirty="0"/>
              <a:t>The number of operations tally:</a:t>
            </a:r>
          </a:p>
          <a:p>
            <a:pPr marL="571500" lvl="1" indent="0" algn="ctr">
              <a:buNone/>
            </a:pPr>
            <a:r>
              <a:rPr lang="en-US" dirty="0"/>
              <a:t>(2</a:t>
            </a:r>
            <a:r>
              <a:rPr lang="en-US" baseline="30000" dirty="0"/>
              <a:t>M</a:t>
            </a:r>
            <a:r>
              <a:rPr lang="en-US" dirty="0"/>
              <a:t>-2</a:t>
            </a:r>
            <a:r>
              <a:rPr lang="en-US" baseline="30000" dirty="0"/>
              <a:t>0</a:t>
            </a:r>
            <a:r>
              <a:rPr lang="en-US" dirty="0"/>
              <a:t>) + (2</a:t>
            </a:r>
            <a:r>
              <a:rPr lang="en-US" baseline="30000" dirty="0"/>
              <a:t>M</a:t>
            </a:r>
            <a:r>
              <a:rPr lang="en-US" dirty="0"/>
              <a:t>-2</a:t>
            </a:r>
            <a:r>
              <a:rPr lang="en-US" baseline="30000" dirty="0"/>
              <a:t>1</a:t>
            </a:r>
            <a:r>
              <a:rPr lang="en-US" dirty="0"/>
              <a:t>) + … + (2</a:t>
            </a:r>
            <a:r>
              <a:rPr lang="en-US" baseline="30000" dirty="0"/>
              <a:t>M</a:t>
            </a:r>
            <a:r>
              <a:rPr lang="en-US" dirty="0"/>
              <a:t>-2</a:t>
            </a:r>
            <a:r>
              <a:rPr lang="en-US" baseline="30000" dirty="0"/>
              <a:t>k-1</a:t>
            </a:r>
            <a:r>
              <a:rPr lang="en-US" dirty="0"/>
              <a:t>) +…+ (2</a:t>
            </a:r>
            <a:r>
              <a:rPr lang="en-US" baseline="30000" dirty="0"/>
              <a:t>M</a:t>
            </a:r>
            <a:r>
              <a:rPr lang="en-US" dirty="0"/>
              <a:t>-2</a:t>
            </a:r>
            <a:r>
              <a:rPr lang="en-US" baseline="30000" dirty="0"/>
              <a:t>M-1</a:t>
            </a:r>
            <a:r>
              <a:rPr lang="en-US" dirty="0"/>
              <a:t>)  </a:t>
            </a:r>
          </a:p>
          <a:p>
            <a:pPr marL="974725" lvl="1" indent="-403225"/>
            <a:endParaRPr lang="en-US" dirty="0"/>
          </a:p>
          <a:p>
            <a:pPr marL="974725" lvl="1" indent="-403225"/>
            <a:r>
              <a:rPr lang="en-US" dirty="0"/>
              <a:t>Final operation count: </a:t>
            </a:r>
          </a:p>
          <a:p>
            <a:pPr marL="974725" lvl="1" indent="-403225"/>
            <a:endParaRPr lang="en-US" dirty="0"/>
          </a:p>
          <a:p>
            <a:pPr marL="974725" lvl="1" indent="-403225"/>
            <a:endParaRPr lang="en-US" dirty="0"/>
          </a:p>
          <a:p>
            <a:pPr marL="974725" lvl="1" indent="-403225"/>
            <a:r>
              <a:rPr lang="en-US" dirty="0"/>
              <a:t>This is an algorithm with </a:t>
            </a:r>
            <a:r>
              <a:rPr lang="en-US" dirty="0">
                <a:sym typeface="Wingdings" pitchFamily="2" charset="2"/>
              </a:rPr>
              <a:t> </a:t>
            </a:r>
            <a:r>
              <a:rPr lang="en-US" dirty="0"/>
              <a:t>O(n*log(n)) work</a:t>
            </a:r>
          </a:p>
          <a:p>
            <a:pPr marL="974725" lvl="1" indent="-403225"/>
            <a:endParaRPr lang="en-US" dirty="0"/>
          </a:p>
          <a:p>
            <a:pPr marL="974725" lvl="1" indent="-403225"/>
            <a:endParaRPr lang="en-US" dirty="0"/>
          </a:p>
          <a:p>
            <a:pPr marL="457200" indent="-457200"/>
            <a:r>
              <a:rPr lang="en-US" sz="2200" dirty="0"/>
              <a:t>Concluding remarks: is this approach good or not?</a:t>
            </a:r>
          </a:p>
          <a:p>
            <a:pPr marL="974725" lvl="1" indent="-403225"/>
            <a:r>
              <a:rPr lang="en-US" dirty="0"/>
              <a:t>Sequential scan algorithm only needs </a:t>
            </a:r>
            <a:r>
              <a:rPr lang="en-US" i="1" dirty="0"/>
              <a:t>n-1</a:t>
            </a:r>
            <a:r>
              <a:rPr lang="en-US" dirty="0"/>
              <a:t> additions</a:t>
            </a:r>
          </a:p>
          <a:p>
            <a:pPr marL="974725" lvl="1" indent="-403225"/>
            <a:r>
              <a:rPr lang="en-US" dirty="0"/>
              <a:t>A factor of log</a:t>
            </a:r>
            <a:r>
              <a:rPr lang="en-US" baseline="-25000" dirty="0"/>
              <a:t>2</a:t>
            </a:r>
            <a:r>
              <a:rPr lang="en-US" dirty="0"/>
              <a:t>(n) might hurt: 20x more work for 10</a:t>
            </a:r>
            <a:r>
              <a:rPr lang="en-US" baseline="30000" dirty="0"/>
              <a:t>6</a:t>
            </a:r>
            <a:r>
              <a:rPr lang="en-US" dirty="0"/>
              <a:t> elements!</a:t>
            </a:r>
          </a:p>
          <a:p>
            <a:pPr marL="1431925" lvl="2" indent="-342900"/>
            <a:r>
              <a:rPr lang="en-US" sz="1900" dirty="0"/>
              <a:t>Homework requires a scan of about 16 million elements</a:t>
            </a:r>
          </a:p>
          <a:p>
            <a:pPr marL="974725" lvl="1" indent="-403225"/>
            <a:r>
              <a:rPr lang="en-US" dirty="0"/>
              <a:t>One more drawback: you need two buffers…</a:t>
            </a:r>
          </a:p>
          <a:p>
            <a:pPr marL="974725" lvl="1" indent="-403225"/>
            <a:endParaRPr lang="en-US" dirty="0"/>
          </a:p>
        </p:txBody>
      </p:sp>
      <p:pic>
        <p:nvPicPr>
          <p:cNvPr id="621575" name="Picture 7" descr="TP_tmp"/>
          <p:cNvPicPr>
            <a:picLocks noChangeAspect="1" noChangeArrowheads="1"/>
          </p:cNvPicPr>
          <p:nvPr>
            <p:custDataLst>
              <p:tags r:id="rId1"/>
            </p:custDataLst>
          </p:nvPr>
        </p:nvPicPr>
        <p:blipFill>
          <a:blip r:embed="rId4" cstate="print"/>
          <a:srcRect/>
          <a:stretch>
            <a:fillRect/>
          </a:stretch>
        </p:blipFill>
        <p:spPr bwMode="auto">
          <a:xfrm>
            <a:off x="2209800" y="2794000"/>
            <a:ext cx="7543800" cy="330200"/>
          </a:xfrm>
          <a:prstGeom prst="rect">
            <a:avLst/>
          </a:prstGeom>
          <a:noFill/>
          <a:ln w="9525" algn="ctr">
            <a:noFill/>
            <a:miter lim="800000"/>
            <a:headEnd/>
            <a:tailEnd/>
          </a:ln>
          <a:effectLst/>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5681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4236" y="609594"/>
            <a:ext cx="9410700" cy="6001643"/>
          </a:xfrm>
          <a:prstGeom prst="rect">
            <a:avLst/>
          </a:prstGeom>
          <a:solidFill>
            <a:schemeClr val="bg1">
              <a:lumMod val="85000"/>
            </a:schemeClr>
          </a:solidFill>
        </p:spPr>
        <p:txBody>
          <a:bodyPr wrap="square">
            <a:spAutoFit/>
          </a:bodyPr>
          <a:lstStyle/>
          <a:p>
            <a:r>
              <a:rPr lang="en-US" sz="1600" dirty="0">
                <a:solidFill>
                  <a:srgbClr val="FF00FF"/>
                </a:solidFill>
                <a:latin typeface="Consolas" pitchFamily="49" charset="0"/>
                <a:cs typeface="Consolas" pitchFamily="49" charset="0"/>
              </a:rPr>
              <a:t>__global__</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void</a:t>
            </a:r>
            <a:r>
              <a:rPr lang="en-US" sz="1600" dirty="0">
                <a:solidFill>
                  <a:prstClr val="black"/>
                </a:solidFill>
                <a:latin typeface="Consolas" pitchFamily="49" charset="0"/>
                <a:cs typeface="Consolas" pitchFamily="49" charset="0"/>
              </a:rPr>
              <a:t> scan(</a:t>
            </a:r>
            <a:r>
              <a:rPr lang="en-US" sz="1600" dirty="0">
                <a:solidFill>
                  <a:srgbClr val="0000FF"/>
                </a:solidFill>
                <a:latin typeface="Consolas" pitchFamily="49" charset="0"/>
                <a:cs typeface="Consolas" pitchFamily="49" charset="0"/>
              </a:rPr>
              <a:t>float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g_odata</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float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g_idata</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n) {</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extern volatile</a:t>
            </a:r>
            <a:r>
              <a:rPr lang="en-US" sz="1600" dirty="0">
                <a:solidFill>
                  <a:prstClr val="black"/>
                </a:solidFill>
                <a:latin typeface="Consolas" pitchFamily="49" charset="0"/>
                <a:cs typeface="Consolas" pitchFamily="49" charset="0"/>
              </a:rPr>
              <a:t> </a:t>
            </a:r>
            <a:r>
              <a:rPr lang="en-US" sz="1600" dirty="0">
                <a:solidFill>
                  <a:srgbClr val="FF00FF"/>
                </a:solidFill>
                <a:latin typeface="Consolas" pitchFamily="49" charset="0"/>
                <a:cs typeface="Consolas" pitchFamily="49" charset="0"/>
              </a:rPr>
              <a:t>__shared__</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float</a:t>
            </a:r>
            <a:r>
              <a:rPr lang="en-US" sz="1600" dirty="0">
                <a:solidFill>
                  <a:prstClr val="black"/>
                </a:solidFill>
                <a:latin typeface="Consolas" pitchFamily="49" charset="0"/>
                <a:cs typeface="Consolas" pitchFamily="49" charset="0"/>
              </a:rPr>
              <a:t> temp[]; </a:t>
            </a:r>
            <a:r>
              <a:rPr lang="en-US" sz="1600" dirty="0">
                <a:solidFill>
                  <a:srgbClr val="008000"/>
                </a:solidFill>
                <a:latin typeface="Consolas" pitchFamily="49" charset="0"/>
                <a:cs typeface="Consolas" pitchFamily="49" charset="0"/>
              </a:rPr>
              <a:t>// allocated on invocation</a:t>
            </a:r>
          </a:p>
          <a:p>
            <a:endParaRPr lang="en-US" sz="1600" dirty="0">
              <a:solidFill>
                <a:srgbClr val="008000"/>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thid</a:t>
            </a:r>
            <a:r>
              <a:rPr lang="en-US" sz="1600" dirty="0">
                <a:solidFill>
                  <a:prstClr val="black"/>
                </a:solidFill>
                <a:latin typeface="Consolas" pitchFamily="49" charset="0"/>
                <a:cs typeface="Consolas" pitchFamily="49" charset="0"/>
              </a:rPr>
              <a:t> = </a:t>
            </a:r>
            <a:r>
              <a:rPr lang="en-US" sz="1600" dirty="0" err="1">
                <a:solidFill>
                  <a:srgbClr val="FF00FF"/>
                </a:solidFill>
                <a:latin typeface="Consolas" pitchFamily="49" charset="0"/>
                <a:cs typeface="Consolas" pitchFamily="49" charset="0"/>
              </a:rPr>
              <a:t>threadIdx</a:t>
            </a:r>
            <a:r>
              <a:rPr lang="en-US" sz="1600" dirty="0" err="1">
                <a:solidFill>
                  <a:prstClr val="black"/>
                </a:solidFill>
                <a:latin typeface="Consolas" pitchFamily="49" charset="0"/>
                <a:cs typeface="Consolas" pitchFamily="49" charset="0"/>
              </a:rPr>
              <a:t>.x</a:t>
            </a:r>
            <a:r>
              <a:rPr lang="en-US" sz="1600" dirty="0">
                <a:solidFill>
                  <a:prstClr val="black"/>
                </a:solidFill>
                <a:latin typeface="Consolas" pitchFamily="49" charset="0"/>
                <a:cs typeface="Consolas" pitchFamily="49" charset="0"/>
              </a:rPr>
              <a:t>;</a:t>
            </a:r>
          </a:p>
          <a:p>
            <a:r>
              <a:rPr lang="fr-FR" sz="1600" dirty="0">
                <a:solidFill>
                  <a:prstClr val="black"/>
                </a:solidFill>
                <a:latin typeface="Consolas" pitchFamily="49" charset="0"/>
                <a:cs typeface="Consolas" pitchFamily="49" charset="0"/>
              </a:rPr>
              <a:t>    </a:t>
            </a:r>
            <a:r>
              <a:rPr lang="fr-FR" sz="1600" dirty="0">
                <a:solidFill>
                  <a:srgbClr val="0000FF"/>
                </a:solidFill>
                <a:latin typeface="Consolas" pitchFamily="49" charset="0"/>
                <a:cs typeface="Consolas" pitchFamily="49" charset="0"/>
              </a:rPr>
              <a:t>int</a:t>
            </a:r>
            <a:r>
              <a:rPr lang="fr-FR" sz="1600" dirty="0">
                <a:solidFill>
                  <a:prstClr val="black"/>
                </a:solidFill>
                <a:latin typeface="Consolas" pitchFamily="49" charset="0"/>
                <a:cs typeface="Consolas" pitchFamily="49" charset="0"/>
              </a:rPr>
              <a:t> pout = 0, pin = 1;</a:t>
            </a:r>
          </a:p>
          <a:p>
            <a:r>
              <a:rPr lang="en-US" sz="1600" dirty="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load input into shared memory. </a:t>
            </a:r>
          </a:p>
          <a:p>
            <a:r>
              <a:rPr lang="en-US" sz="1600" dirty="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**exclusive** scan: shift right by one element and set first output to 0</a:t>
            </a:r>
          </a:p>
          <a:p>
            <a:r>
              <a:rPr lang="en-US" sz="1600" dirty="0">
                <a:solidFill>
                  <a:prstClr val="black"/>
                </a:solidFill>
                <a:latin typeface="Consolas" pitchFamily="49" charset="0"/>
                <a:cs typeface="Consolas" pitchFamily="49" charset="0"/>
              </a:rPr>
              <a:t>    temp[</a:t>
            </a:r>
            <a:r>
              <a:rPr lang="en-US" sz="1600" dirty="0" err="1">
                <a:solidFill>
                  <a:prstClr val="black"/>
                </a:solidFill>
                <a:latin typeface="Consolas" pitchFamily="49" charset="0"/>
                <a:cs typeface="Consolas" pitchFamily="49" charset="0"/>
              </a:rPr>
              <a:t>thid</a:t>
            </a:r>
            <a:r>
              <a:rPr lang="en-US" sz="1600" dirty="0">
                <a:solidFill>
                  <a:prstClr val="black"/>
                </a:solidFill>
                <a:latin typeface="Consolas" pitchFamily="49" charset="0"/>
                <a:cs typeface="Consolas" pitchFamily="49" charset="0"/>
              </a:rPr>
              <a:t>] = (</a:t>
            </a:r>
            <a:r>
              <a:rPr lang="en-US" sz="1600" dirty="0" err="1">
                <a:solidFill>
                  <a:prstClr val="black"/>
                </a:solidFill>
                <a:latin typeface="Consolas" pitchFamily="49" charset="0"/>
                <a:cs typeface="Consolas" pitchFamily="49" charset="0"/>
              </a:rPr>
              <a:t>thid</a:t>
            </a:r>
            <a:r>
              <a:rPr lang="en-US" sz="1600" dirty="0">
                <a:solidFill>
                  <a:prstClr val="black"/>
                </a:solidFill>
                <a:latin typeface="Consolas" pitchFamily="49" charset="0"/>
                <a:cs typeface="Consolas" pitchFamily="49" charset="0"/>
              </a:rPr>
              <a:t> == 0) ? 0: </a:t>
            </a:r>
            <a:r>
              <a:rPr lang="en-US" sz="1600" dirty="0" err="1">
                <a:solidFill>
                  <a:prstClr val="black"/>
                </a:solidFill>
                <a:latin typeface="Consolas" pitchFamily="49" charset="0"/>
                <a:cs typeface="Consolas" pitchFamily="49" charset="0"/>
              </a:rPr>
              <a:t>g_idata</a:t>
            </a:r>
            <a:r>
              <a:rPr lang="en-US" sz="1600" dirty="0">
                <a:solidFill>
                  <a:prstClr val="black"/>
                </a:solidFill>
                <a:latin typeface="Consolas" pitchFamily="49" charset="0"/>
                <a:cs typeface="Consolas" pitchFamily="49" charset="0"/>
              </a:rPr>
              <a:t>[thid-1];</a:t>
            </a:r>
          </a:p>
          <a:p>
            <a:r>
              <a:rPr lang="en-US" sz="1600" dirty="0">
                <a:solidFill>
                  <a:prstClr val="black"/>
                </a:solidFill>
                <a:latin typeface="Consolas" pitchFamily="49" charset="0"/>
                <a:cs typeface="Consolas" pitchFamily="49" charset="0"/>
              </a:rPr>
              <a:t>    </a:t>
            </a:r>
            <a:r>
              <a:rPr lang="en-US" sz="1600" dirty="0">
                <a:solidFill>
                  <a:srgbClr val="FF00FF"/>
                </a:solidFill>
                <a:latin typeface="Consolas" pitchFamily="49" charset="0"/>
                <a:cs typeface="Consolas" pitchFamily="49" charset="0"/>
              </a:rPr>
              <a:t>__</a:t>
            </a:r>
            <a:r>
              <a:rPr lang="en-US" sz="1600" dirty="0" err="1">
                <a:solidFill>
                  <a:srgbClr val="FF00FF"/>
                </a:solidFill>
                <a:latin typeface="Consolas" pitchFamily="49" charset="0"/>
                <a:cs typeface="Consolas" pitchFamily="49" charset="0"/>
              </a:rPr>
              <a:t>syncthreads</a:t>
            </a:r>
            <a:r>
              <a:rPr lang="en-US" sz="1600" dirty="0">
                <a:solidFill>
                  <a:prstClr val="black"/>
                </a:solidFill>
                <a:latin typeface="Consolas" pitchFamily="49" charset="0"/>
                <a:cs typeface="Consolas" pitchFamily="49" charset="0"/>
              </a:rPr>
              <a:t>();</a:t>
            </a:r>
          </a:p>
          <a:p>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for</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offset = 1; offset&lt;n; offset </a:t>
            </a:r>
            <a:r>
              <a:rPr lang="en-US" sz="1600" dirty="0" smtClean="0">
                <a:solidFill>
                  <a:prstClr val="black"/>
                </a:solidFill>
                <a:latin typeface="Consolas" pitchFamily="49" charset="0"/>
                <a:cs typeface="Consolas" pitchFamily="49" charset="0"/>
              </a:rPr>
              <a:t>*= 2 </a:t>
            </a:r>
            <a:r>
              <a:rPr lang="en-US" sz="1600" dirty="0">
                <a:solidFill>
                  <a:prstClr val="black"/>
                </a:solidFill>
                <a:latin typeface="Consolas" pitchFamily="49" charset="0"/>
                <a:cs typeface="Consolas" pitchFamily="49" charset="0"/>
              </a:rPr>
              <a:t>) {</a:t>
            </a:r>
          </a:p>
          <a:p>
            <a:r>
              <a:rPr lang="fr-FR" sz="1600" dirty="0">
                <a:solidFill>
                  <a:prstClr val="black"/>
                </a:solidFill>
                <a:latin typeface="Consolas" pitchFamily="49" charset="0"/>
                <a:cs typeface="Consolas" pitchFamily="49" charset="0"/>
              </a:rPr>
              <a:t>        pout = 1 - pout; </a:t>
            </a:r>
            <a:r>
              <a:rPr lang="fr-FR" sz="1600" dirty="0">
                <a:solidFill>
                  <a:srgbClr val="008000"/>
                </a:solidFill>
                <a:latin typeface="Consolas" pitchFamily="49" charset="0"/>
                <a:cs typeface="Consolas" pitchFamily="49" charset="0"/>
              </a:rPr>
              <a:t>// swap double buffer indices</a:t>
            </a:r>
          </a:p>
          <a:p>
            <a:r>
              <a:rPr lang="en-US" sz="1600" dirty="0">
                <a:solidFill>
                  <a:prstClr val="black"/>
                </a:solidFill>
                <a:latin typeface="Consolas" pitchFamily="49" charset="0"/>
                <a:cs typeface="Consolas" pitchFamily="49" charset="0"/>
              </a:rPr>
              <a:t>        pin  = 1 - pout;</a:t>
            </a:r>
          </a:p>
          <a:p>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if</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thid</a:t>
            </a:r>
            <a:r>
              <a:rPr lang="en-US" sz="1600" dirty="0">
                <a:solidFill>
                  <a:prstClr val="black"/>
                </a:solidFill>
                <a:latin typeface="Consolas" pitchFamily="49" charset="0"/>
                <a:cs typeface="Consolas" pitchFamily="49" charset="0"/>
              </a:rPr>
              <a:t> &gt;= offset)</a:t>
            </a:r>
          </a:p>
          <a:p>
            <a:r>
              <a:rPr lang="en-US" sz="1600" dirty="0">
                <a:solidFill>
                  <a:prstClr val="black"/>
                </a:solidFill>
                <a:latin typeface="Consolas" pitchFamily="49" charset="0"/>
                <a:cs typeface="Consolas" pitchFamily="49" charset="0"/>
              </a:rPr>
              <a:t>            temp[pout*</a:t>
            </a:r>
            <a:r>
              <a:rPr lang="en-US" sz="1600" dirty="0" err="1">
                <a:solidFill>
                  <a:prstClr val="black"/>
                </a:solidFill>
                <a:latin typeface="Consolas" pitchFamily="49" charset="0"/>
                <a:cs typeface="Consolas" pitchFamily="49" charset="0"/>
              </a:rPr>
              <a:t>n+thid</a:t>
            </a:r>
            <a:r>
              <a:rPr lang="en-US" sz="1600" dirty="0">
                <a:solidFill>
                  <a:prstClr val="black"/>
                </a:solidFill>
                <a:latin typeface="Consolas" pitchFamily="49" charset="0"/>
                <a:cs typeface="Consolas" pitchFamily="49" charset="0"/>
              </a:rPr>
              <a:t>] = temp[pin*</a:t>
            </a:r>
            <a:r>
              <a:rPr lang="en-US" sz="1600" dirty="0" err="1">
                <a:solidFill>
                  <a:prstClr val="black"/>
                </a:solidFill>
                <a:latin typeface="Consolas" pitchFamily="49" charset="0"/>
                <a:cs typeface="Consolas" pitchFamily="49" charset="0"/>
              </a:rPr>
              <a:t>n+thid</a:t>
            </a:r>
            <a:r>
              <a:rPr lang="en-US" sz="1600" dirty="0">
                <a:solidFill>
                  <a:prstClr val="black"/>
                </a:solidFill>
                <a:latin typeface="Consolas" pitchFamily="49" charset="0"/>
                <a:cs typeface="Consolas" pitchFamily="49" charset="0"/>
              </a:rPr>
              <a:t>] + temp[pin*</a:t>
            </a:r>
            <a:r>
              <a:rPr lang="en-US" sz="1600" dirty="0" err="1">
                <a:solidFill>
                  <a:prstClr val="black"/>
                </a:solidFill>
                <a:latin typeface="Consolas" pitchFamily="49" charset="0"/>
                <a:cs typeface="Consolas" pitchFamily="49" charset="0"/>
              </a:rPr>
              <a:t>n+thid</a:t>
            </a:r>
            <a:r>
              <a:rPr lang="en-US" sz="1600" dirty="0">
                <a:solidFill>
                  <a:prstClr val="black"/>
                </a:solidFill>
                <a:latin typeface="Consolas" pitchFamily="49" charset="0"/>
                <a:cs typeface="Consolas" pitchFamily="49" charset="0"/>
              </a:rPr>
              <a:t> - offset];</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else</a:t>
            </a:r>
          </a:p>
          <a:p>
            <a:r>
              <a:rPr lang="en-US" sz="1600" dirty="0">
                <a:solidFill>
                  <a:prstClr val="black"/>
                </a:solidFill>
                <a:latin typeface="Consolas" pitchFamily="49" charset="0"/>
                <a:cs typeface="Consolas" pitchFamily="49" charset="0"/>
              </a:rPr>
              <a:t>            temp[pout*</a:t>
            </a:r>
            <a:r>
              <a:rPr lang="en-US" sz="1600" dirty="0" err="1">
                <a:solidFill>
                  <a:prstClr val="black"/>
                </a:solidFill>
                <a:latin typeface="Consolas" pitchFamily="49" charset="0"/>
                <a:cs typeface="Consolas" pitchFamily="49" charset="0"/>
              </a:rPr>
              <a:t>n+thid</a:t>
            </a:r>
            <a:r>
              <a:rPr lang="en-US" sz="1600" dirty="0">
                <a:solidFill>
                  <a:prstClr val="black"/>
                </a:solidFill>
                <a:latin typeface="Consolas" pitchFamily="49" charset="0"/>
                <a:cs typeface="Consolas" pitchFamily="49" charset="0"/>
              </a:rPr>
              <a:t>] = temp[pin*</a:t>
            </a:r>
            <a:r>
              <a:rPr lang="en-US" sz="1600" dirty="0" err="1">
                <a:solidFill>
                  <a:prstClr val="black"/>
                </a:solidFill>
                <a:latin typeface="Consolas" pitchFamily="49" charset="0"/>
                <a:cs typeface="Consolas" pitchFamily="49" charset="0"/>
              </a:rPr>
              <a:t>n+thid</a:t>
            </a:r>
            <a:r>
              <a:rPr lang="en-US" sz="1600" dirty="0">
                <a:solidFill>
                  <a:prstClr val="black"/>
                </a:solidFill>
                <a:latin typeface="Consolas" pitchFamily="49" charset="0"/>
                <a:cs typeface="Consolas" pitchFamily="49" charset="0"/>
              </a:rPr>
              <a:t>];</a:t>
            </a:r>
          </a:p>
          <a:p>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r>
              <a:rPr lang="en-US" sz="1600" dirty="0">
                <a:solidFill>
                  <a:srgbClr val="FF00FF"/>
                </a:solidFill>
                <a:latin typeface="Consolas" pitchFamily="49" charset="0"/>
                <a:cs typeface="Consolas" pitchFamily="49" charset="0"/>
              </a:rPr>
              <a:t>__</a:t>
            </a:r>
            <a:r>
              <a:rPr lang="en-US" sz="1600" dirty="0" err="1">
                <a:solidFill>
                  <a:srgbClr val="FF00FF"/>
                </a:solidFill>
                <a:latin typeface="Consolas" pitchFamily="49" charset="0"/>
                <a:cs typeface="Consolas" pitchFamily="49" charset="0"/>
              </a:rPr>
              <a:t>syncthreads</a:t>
            </a:r>
            <a:r>
              <a:rPr lang="en-US" sz="1600" dirty="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I need this here before I start next iteration </a:t>
            </a:r>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p>
          <a:p>
            <a:r>
              <a:rPr lang="en-US" sz="1600" dirty="0">
                <a:solidFill>
                  <a:prstClr val="black"/>
                </a:solidFill>
                <a:latin typeface="Consolas" pitchFamily="49" charset="0"/>
                <a:cs typeface="Consolas" pitchFamily="49" charset="0"/>
              </a:rPr>
              <a:t>    </a:t>
            </a: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g_odata</a:t>
            </a:r>
            <a:r>
              <a:rPr lang="en-US" sz="1600" dirty="0">
                <a:solidFill>
                  <a:prstClr val="black"/>
                </a:solidFill>
                <a:latin typeface="Consolas" pitchFamily="49" charset="0"/>
                <a:cs typeface="Consolas" pitchFamily="49" charset="0"/>
              </a:rPr>
              <a:t>[</a:t>
            </a:r>
            <a:r>
              <a:rPr lang="en-US" sz="1600" dirty="0" err="1">
                <a:solidFill>
                  <a:prstClr val="black"/>
                </a:solidFill>
                <a:latin typeface="Consolas" pitchFamily="49" charset="0"/>
                <a:cs typeface="Consolas" pitchFamily="49" charset="0"/>
              </a:rPr>
              <a:t>thid</a:t>
            </a:r>
            <a:r>
              <a:rPr lang="en-US" sz="1600" dirty="0">
                <a:solidFill>
                  <a:prstClr val="black"/>
                </a:solidFill>
                <a:latin typeface="Consolas" pitchFamily="49" charset="0"/>
                <a:cs typeface="Consolas" pitchFamily="49" charset="0"/>
              </a:rPr>
              <a:t>] = temp[pout*</a:t>
            </a:r>
            <a:r>
              <a:rPr lang="en-US" sz="1600" dirty="0" err="1">
                <a:solidFill>
                  <a:prstClr val="black"/>
                </a:solidFill>
                <a:latin typeface="Consolas" pitchFamily="49" charset="0"/>
                <a:cs typeface="Consolas" pitchFamily="49" charset="0"/>
              </a:rPr>
              <a:t>n+thid</a:t>
            </a:r>
            <a:r>
              <a:rPr lang="en-US" sz="1600" dirty="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write output</a:t>
            </a:r>
          </a:p>
          <a:p>
            <a:r>
              <a:rPr lang="en-US" sz="1600" dirty="0">
                <a:solidFill>
                  <a:prstClr val="black"/>
                </a:solidFill>
                <a:latin typeface="Consolas" pitchFamily="49" charset="0"/>
                <a:cs typeface="Consolas" pitchFamily="49" charset="0"/>
              </a:rPr>
              <a:t>}</a:t>
            </a:r>
          </a:p>
        </p:txBody>
      </p:sp>
      <p:sp>
        <p:nvSpPr>
          <p:cNvPr id="1115138" name="Rectangle 2"/>
          <p:cNvSpPr>
            <a:spLocks noGrp="1" noChangeArrowheads="1"/>
          </p:cNvSpPr>
          <p:nvPr>
            <p:ph type="title"/>
          </p:nvPr>
        </p:nvSpPr>
        <p:spPr>
          <a:xfrm>
            <a:off x="0" y="0"/>
            <a:ext cx="12192000" cy="533400"/>
          </a:xfrm>
        </p:spPr>
        <p:txBody>
          <a:bodyPr>
            <a:normAutofit/>
          </a:bodyPr>
          <a:lstStyle/>
          <a:p>
            <a:r>
              <a:rPr lang="en-US" sz="3200" dirty="0" err="1"/>
              <a:t>Hillis</a:t>
            </a:r>
            <a:r>
              <a:rPr lang="en-US" sz="3200" dirty="0"/>
              <a:t> &amp; Steele: Kernel Function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7805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Rectangle 2"/>
          <p:cNvSpPr>
            <a:spLocks noGrp="1" noChangeArrowheads="1"/>
          </p:cNvSpPr>
          <p:nvPr>
            <p:ph type="title"/>
          </p:nvPr>
        </p:nvSpPr>
        <p:spPr/>
        <p:txBody>
          <a:bodyPr>
            <a:normAutofit/>
          </a:bodyPr>
          <a:lstStyle/>
          <a:p>
            <a:r>
              <a:rPr lang="en-US" sz="3200" dirty="0" err="1"/>
              <a:t>Hillis</a:t>
            </a:r>
            <a:r>
              <a:rPr lang="en-US" sz="3200" dirty="0"/>
              <a:t> &amp; Steele: Kernel Function, Quick Remarks</a:t>
            </a:r>
          </a:p>
        </p:txBody>
      </p:sp>
      <mc:AlternateContent xmlns:mc="http://schemas.openxmlformats.org/markup-compatibility/2006">
        <mc:Choice xmlns:a14="http://schemas.microsoft.com/office/drawing/2010/main" Requires="a14">
          <p:sp>
            <p:nvSpPr>
              <p:cNvPr id="1117187" name="Rectangle 3"/>
              <p:cNvSpPr>
                <a:spLocks noGrp="1" noChangeArrowheads="1"/>
              </p:cNvSpPr>
              <p:nvPr>
                <p:ph idx="1"/>
              </p:nvPr>
            </p:nvSpPr>
            <p:spPr/>
            <p:txBody>
              <a:bodyPr/>
              <a:lstStyle/>
              <a:p>
                <a:pPr lvl="2"/>
                <a:endParaRPr lang="en-US" dirty="0"/>
              </a:p>
              <a:p>
                <a:r>
                  <a:rPr lang="en-US" dirty="0"/>
                  <a:t>The kernel is very simple, which is good </a:t>
                </a:r>
              </a:p>
              <a:p>
                <a:pPr lvl="1"/>
                <a:endParaRPr lang="en-US" dirty="0"/>
              </a:p>
              <a:p>
                <a:pPr lvl="1"/>
                <a:endParaRPr lang="en-US" dirty="0"/>
              </a:p>
              <a:p>
                <a:r>
                  <a:rPr lang="en-US" dirty="0"/>
                  <a:t>Note the </a:t>
                </a:r>
                <a:r>
                  <a:rPr lang="en-US" dirty="0">
                    <a:latin typeface="Consolas" panose="020B0609020204030204" pitchFamily="49" charset="0"/>
                    <a:cs typeface="Consolas" panose="020B0609020204030204" pitchFamily="49" charset="0"/>
                  </a:rPr>
                  <a:t>pin</a:t>
                </a:r>
                <a:r>
                  <a:rPr lang="en-US" dirty="0"/>
                  <a:t>/</a:t>
                </a:r>
                <a:r>
                  <a:rPr lang="en-US" dirty="0">
                    <a:latin typeface="Consolas" panose="020B0609020204030204" pitchFamily="49" charset="0"/>
                    <a:cs typeface="Consolas" panose="020B0609020204030204" pitchFamily="49" charset="0"/>
                  </a:rPr>
                  <a:t>pout</a:t>
                </a:r>
                <a:r>
                  <a:rPr lang="en-US" dirty="0"/>
                  <a:t> trick that was used to alternate the destination buffer</a:t>
                </a:r>
              </a:p>
              <a:p>
                <a:pPr lvl="1"/>
                <a:endParaRPr lang="en-US" dirty="0"/>
              </a:p>
              <a:p>
                <a:pPr lvl="1"/>
                <a:endParaRPr lang="en-US" dirty="0"/>
              </a:p>
              <a:p>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𝑁</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𝑁</m:t>
                        </m:r>
                      </m:e>
                    </m:func>
                    <m:r>
                      <a:rPr lang="en-US" i="1">
                        <a:latin typeface="Cambria Math" panose="02040503050406030204" pitchFamily="18" charset="0"/>
                      </a:rPr>
                      <m:t>)</m:t>
                    </m:r>
                  </m:oMath>
                </a14:m>
                <a:r>
                  <a:rPr lang="en-US" dirty="0"/>
                  <a:t> algorithm – significant overhead when </a:t>
                </a:r>
                <a14:m>
                  <m:oMath xmlns:m="http://schemas.openxmlformats.org/officeDocument/2006/math">
                    <m:r>
                      <a:rPr lang="en-US" i="1" dirty="0">
                        <a:latin typeface="Cambria Math" panose="02040503050406030204" pitchFamily="18" charset="0"/>
                      </a:rPr>
                      <m:t>𝑁</m:t>
                    </m:r>
                  </m:oMath>
                </a14:m>
                <a:r>
                  <a:rPr lang="en-US" dirty="0"/>
                  <a:t> gets large</a:t>
                </a:r>
              </a:p>
              <a:p>
                <a:pPr lvl="1"/>
                <a:endParaRPr lang="en-US" dirty="0"/>
              </a:p>
              <a:p>
                <a:pPr lvl="1"/>
                <a:endParaRPr lang="en-US" dirty="0"/>
              </a:p>
              <a:p>
                <a:r>
                  <a:rPr lang="en-US" dirty="0"/>
                  <a:t>The kernel only works when the entire array is processed by one block</a:t>
                </a:r>
              </a:p>
              <a:p>
                <a:pPr lvl="2"/>
                <a:r>
                  <a:rPr lang="en-US" sz="1900" dirty="0"/>
                  <a:t>One block in CUDA has at the most 1024 threads</a:t>
                </a:r>
              </a:p>
              <a:p>
                <a:pPr lvl="2"/>
                <a:r>
                  <a:rPr lang="en-US" sz="1900" dirty="0" smtClean="0"/>
                  <a:t>Assignment calls for a multi-block implementation of this, handling up to 1 billion entries (later in semester)</a:t>
                </a:r>
                <a:endParaRPr lang="en-US" sz="1900" dirty="0"/>
              </a:p>
            </p:txBody>
          </p:sp>
        </mc:Choice>
        <mc:Fallback>
          <p:sp>
            <p:nvSpPr>
              <p:cNvPr id="1117187" name="Rectangle 3"/>
              <p:cNvSpPr>
                <a:spLocks noGrp="1" noRot="1" noChangeAspect="1" noMove="1" noResize="1" noEditPoints="1" noAdjustHandles="1" noChangeArrowheads="1" noChangeShapeType="1" noTextEdit="1"/>
              </p:cNvSpPr>
              <p:nvPr>
                <p:ph idx="1"/>
              </p:nvPr>
            </p:nvSpPr>
            <p:spPr>
              <a:blipFill>
                <a:blip r:embed="rId3"/>
                <a:stretch>
                  <a:fillRect l="-663" b="-12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189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normAutofit/>
          </a:bodyPr>
          <a:lstStyle/>
          <a:p>
            <a:r>
              <a:rPr lang="en-US" sz="3100" dirty="0"/>
              <a:t>Parallel Scan Algorithm: Solution </a:t>
            </a:r>
            <a:r>
              <a:rPr lang="en-US" sz="3100" dirty="0">
                <a:solidFill>
                  <a:srgbClr val="FFC000"/>
                </a:solidFill>
              </a:rPr>
              <a:t>#2</a:t>
            </a:r>
            <a:r>
              <a:rPr lang="en-US" sz="3100" dirty="0"/>
              <a:t>: Harris-</a:t>
            </a:r>
            <a:r>
              <a:rPr lang="en-US" sz="3100" dirty="0" err="1"/>
              <a:t>Sengupta</a:t>
            </a:r>
            <a:r>
              <a:rPr lang="en-US" sz="3100" dirty="0"/>
              <a:t>-Owen  (2007)</a:t>
            </a:r>
          </a:p>
        </p:txBody>
      </p:sp>
      <p:sp>
        <p:nvSpPr>
          <p:cNvPr id="623619" name="Rectangle 3"/>
          <p:cNvSpPr>
            <a:spLocks noGrp="1" noChangeArrowheads="1"/>
          </p:cNvSpPr>
          <p:nvPr>
            <p:ph idx="1"/>
          </p:nvPr>
        </p:nvSpPr>
        <p:spPr/>
        <p:txBody>
          <a:bodyPr/>
          <a:lstStyle/>
          <a:p>
            <a:pPr marL="457200" indent="-457200"/>
            <a:endParaRPr lang="en-US" sz="2000" dirty="0"/>
          </a:p>
          <a:p>
            <a:pPr marL="457200" indent="-457200"/>
            <a:r>
              <a:rPr lang="en-US" sz="2000" dirty="0"/>
              <a:t>A common parallel algorithm pattern:</a:t>
            </a:r>
          </a:p>
          <a:p>
            <a:pPr marL="457200" indent="-457200" algn="ctr">
              <a:buNone/>
            </a:pPr>
            <a:r>
              <a:rPr lang="en-US" sz="2000" i="1" u="sng" dirty="0"/>
              <a:t>Balanced Trees</a:t>
            </a:r>
          </a:p>
          <a:p>
            <a:pPr marL="974725" lvl="1" indent="-403225"/>
            <a:r>
              <a:rPr lang="en-US" sz="1800" dirty="0"/>
              <a:t>Build a balanced binary tree on the input data and sweep it to the root and then back into the leaves</a:t>
            </a:r>
          </a:p>
          <a:p>
            <a:pPr marL="974725" lvl="1" indent="-403225"/>
            <a:r>
              <a:rPr lang="en-US" sz="1800" dirty="0"/>
              <a:t>Tree is not an actual data structure, but a concept to determine what each thread does at each step</a:t>
            </a:r>
          </a:p>
          <a:p>
            <a:pPr marL="974725" lvl="1" indent="-403225"/>
            <a:endParaRPr lang="en-US" sz="1800" dirty="0"/>
          </a:p>
          <a:p>
            <a:pPr marL="457200" indent="-457200"/>
            <a:endParaRPr lang="en-US" sz="2000" dirty="0"/>
          </a:p>
          <a:p>
            <a:pPr marL="457200" indent="-457200"/>
            <a:r>
              <a:rPr lang="en-US" sz="2000" dirty="0"/>
              <a:t>For scan:</a:t>
            </a:r>
          </a:p>
          <a:p>
            <a:pPr marL="974725" lvl="1" indent="-403225"/>
            <a:r>
              <a:rPr lang="en-US" sz="1800" dirty="0"/>
              <a:t>Traverse </a:t>
            </a:r>
            <a:r>
              <a:rPr lang="en-US" sz="1800" dirty="0">
                <a:solidFill>
                  <a:srgbClr val="0070C0"/>
                </a:solidFill>
              </a:rPr>
              <a:t>from leaves to root</a:t>
            </a:r>
            <a:r>
              <a:rPr lang="en-US" sz="1800" dirty="0"/>
              <a:t> building partial sums at internal nodes in the tree</a:t>
            </a:r>
          </a:p>
          <a:p>
            <a:pPr marL="1431925" lvl="2" indent="-342900"/>
            <a:r>
              <a:rPr lang="en-US" sz="1700" dirty="0"/>
              <a:t>Root holds sum of all leaves </a:t>
            </a:r>
            <a:r>
              <a:rPr lang="en-US" sz="1700" dirty="0">
                <a:sym typeface="Symbol"/>
              </a:rPr>
              <a:t> nice, </a:t>
            </a:r>
            <a:r>
              <a:rPr lang="en-US" sz="1700" dirty="0"/>
              <a:t>this is a reduction algorithm</a:t>
            </a:r>
          </a:p>
          <a:p>
            <a:pPr marL="974725" lvl="1" indent="-403225"/>
            <a:r>
              <a:rPr lang="en-US" sz="1800" dirty="0"/>
              <a:t>Traverse the tree </a:t>
            </a:r>
            <a:r>
              <a:rPr lang="en-US" sz="1800" dirty="0" smtClean="0"/>
              <a:t>back, </a:t>
            </a:r>
            <a:r>
              <a:rPr lang="en-US" sz="1800" dirty="0" smtClean="0">
                <a:solidFill>
                  <a:srgbClr val="0070C0"/>
                </a:solidFill>
              </a:rPr>
              <a:t>from root to leaves</a:t>
            </a:r>
            <a:r>
              <a:rPr lang="en-US" sz="1800" dirty="0" smtClean="0"/>
              <a:t>, </a:t>
            </a:r>
            <a:r>
              <a:rPr lang="en-US" sz="1800" dirty="0"/>
              <a:t>building the scan from the partial sums</a:t>
            </a:r>
          </a:p>
          <a:p>
            <a:pPr marL="1431925" lvl="2" indent="-342900"/>
            <a:r>
              <a:rPr lang="en-US" sz="1700" dirty="0"/>
              <a:t>Called down-sweep phase</a:t>
            </a:r>
          </a:p>
        </p:txBody>
      </p:sp>
      <p:sp>
        <p:nvSpPr>
          <p:cNvPr id="6" name="Slide Number Placeholder 3"/>
          <p:cNvSpPr txBox="1">
            <a:spLocks/>
          </p:cNvSpPr>
          <p:nvPr/>
        </p:nvSpPr>
        <p:spPr bwMode="auto">
          <a:xfrm>
            <a:off x="10134600" y="6553200"/>
            <a:ext cx="381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fld id="{04A7C484-7E24-447E-8CB0-5149A4D34DEF}" type="slidenum">
              <a:rPr lang="en-US" altLang="en-US"/>
              <a:pPr/>
              <a:t>16</a:t>
            </a:fld>
            <a:endParaRPr lang="en-US" alt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81022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2"/>
          <p:cNvSpPr>
            <a:spLocks noGrp="1" noChangeArrowheads="1"/>
          </p:cNvSpPr>
          <p:nvPr>
            <p:ph type="title"/>
          </p:nvPr>
        </p:nvSpPr>
        <p:spPr/>
        <p:txBody>
          <a:bodyPr>
            <a:normAutofit/>
          </a:bodyPr>
          <a:lstStyle/>
          <a:p>
            <a:r>
              <a:rPr lang="en-US" dirty="0"/>
              <a:t>Picture and Pseudocode: The Reduction </a:t>
            </a:r>
            <a:r>
              <a:rPr lang="en-US" dirty="0" smtClean="0"/>
              <a:t>Step </a:t>
            </a:r>
            <a:r>
              <a:rPr lang="en-US" dirty="0" smtClean="0"/>
              <a:t>(“</a:t>
            </a:r>
            <a:r>
              <a:rPr lang="en-US" b="1" dirty="0" smtClean="0">
                <a:solidFill>
                  <a:srgbClr val="FFC000"/>
                </a:solidFill>
              </a:rPr>
              <a:t>leaves </a:t>
            </a:r>
            <a:r>
              <a:rPr lang="en-US" b="1" dirty="0" smtClean="0">
                <a:solidFill>
                  <a:srgbClr val="FFC000"/>
                </a:solidFill>
              </a:rPr>
              <a:t>to root</a:t>
            </a:r>
            <a:r>
              <a:rPr lang="en-US" dirty="0" smtClean="0"/>
              <a:t>”)</a:t>
            </a:r>
            <a:endParaRPr lang="en-US" dirty="0"/>
          </a:p>
        </p:txBody>
      </p:sp>
      <p:sp>
        <p:nvSpPr>
          <p:cNvPr id="1123334" name="Rectangle 6"/>
          <p:cNvSpPr>
            <a:spLocks noChangeArrowheads="1"/>
          </p:cNvSpPr>
          <p:nvPr/>
        </p:nvSpPr>
        <p:spPr bwMode="auto">
          <a:xfrm>
            <a:off x="1524001" y="1977509"/>
            <a:ext cx="184731" cy="369332"/>
          </a:xfrm>
          <a:prstGeom prst="rect">
            <a:avLst/>
          </a:prstGeom>
          <a:noFill/>
          <a:ln w="9525">
            <a:noFill/>
            <a:miter lim="800000"/>
            <a:headEnd/>
            <a:tailEnd/>
          </a:ln>
          <a:effectLst/>
        </p:spPr>
        <p:txBody>
          <a:bodyPr wrap="none" anchor="ctr">
            <a:spAutoFit/>
          </a:bodyPr>
          <a:lstStyle/>
          <a:p>
            <a:endParaRPr lang="en-US"/>
          </a:p>
        </p:txBody>
      </p:sp>
      <p:graphicFrame>
        <p:nvGraphicFramePr>
          <p:cNvPr id="1123333" name="Object 5"/>
          <p:cNvGraphicFramePr>
            <a:graphicFrameLocks noChangeAspect="1"/>
          </p:cNvGraphicFramePr>
          <p:nvPr>
            <p:extLst/>
          </p:nvPr>
        </p:nvGraphicFramePr>
        <p:xfrm>
          <a:off x="1752601" y="1752600"/>
          <a:ext cx="5248275" cy="2533650"/>
        </p:xfrm>
        <a:graphic>
          <a:graphicData uri="http://schemas.openxmlformats.org/presentationml/2006/ole">
            <mc:AlternateContent xmlns:mc="http://schemas.openxmlformats.org/markup-compatibility/2006">
              <mc:Choice xmlns:v="urn:schemas-microsoft-com:vml" Requires="v">
                <p:oleObj spid="_x0000_s1029" name="Visio" r:id="rId4" imgW="7888752" imgH="3814701" progId="Visio.Drawing.11">
                  <p:embed/>
                </p:oleObj>
              </mc:Choice>
              <mc:Fallback>
                <p:oleObj name="Visio" r:id="rId4" imgW="7888752" imgH="3814701" progId="Visio.Drawing.11">
                  <p:embed/>
                  <p:pic>
                    <p:nvPicPr>
                      <p:cNvPr id="1123333" name="Object 5"/>
                      <p:cNvPicPr>
                        <a:picLocks noChangeAspect="1" noChangeArrowheads="1"/>
                      </p:cNvPicPr>
                      <p:nvPr/>
                    </p:nvPicPr>
                    <p:blipFill>
                      <a:blip r:embed="rId5"/>
                      <a:srcRect/>
                      <a:stretch>
                        <a:fillRect/>
                      </a:stretch>
                    </p:blipFill>
                    <p:spPr bwMode="auto">
                      <a:xfrm>
                        <a:off x="1752601" y="1752600"/>
                        <a:ext cx="5248275" cy="253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3338" name="Rectangle 10"/>
          <p:cNvSpPr>
            <a:spLocks noChangeArrowheads="1"/>
          </p:cNvSpPr>
          <p:nvPr/>
        </p:nvSpPr>
        <p:spPr bwMode="auto">
          <a:xfrm>
            <a:off x="8181976" y="1978025"/>
            <a:ext cx="2028825" cy="2492990"/>
          </a:xfrm>
          <a:prstGeom prst="rect">
            <a:avLst/>
          </a:prstGeom>
          <a:solidFill>
            <a:srgbClr val="EAEAEA"/>
          </a:solidFill>
          <a:ln w="12700">
            <a:solidFill>
              <a:schemeClr val="tx1"/>
            </a:solidFill>
            <a:miter lim="800000"/>
            <a:headEnd/>
            <a:tailEnd/>
          </a:ln>
          <a:effectLst/>
        </p:spPr>
        <p:txBody>
          <a:bodyPr>
            <a:spAutoFit/>
          </a:bodyPr>
          <a:lstStyle/>
          <a:p>
            <a:r>
              <a:rPr lang="en-US" dirty="0">
                <a:solidFill>
                  <a:srgbClr val="C00000"/>
                </a:solidFill>
                <a:latin typeface="Lucida Console" pitchFamily="49" charset="0"/>
              </a:rPr>
              <a:t>j</a:t>
            </a:r>
            <a:r>
              <a:rPr lang="en-US" sz="2400" dirty="0">
                <a:solidFill>
                  <a:srgbClr val="C00000"/>
                </a:solidFill>
              </a:rPr>
              <a:t>·</a:t>
            </a:r>
            <a:r>
              <a:rPr lang="en-US" dirty="0">
                <a:solidFill>
                  <a:srgbClr val="C00000"/>
                </a:solidFill>
                <a:latin typeface="Lucida Console" pitchFamily="49" charset="0"/>
              </a:rPr>
              <a:t>2</a:t>
            </a:r>
            <a:r>
              <a:rPr lang="en-US" baseline="30000" dirty="0">
                <a:solidFill>
                  <a:srgbClr val="C00000"/>
                </a:solidFill>
                <a:latin typeface="Lucida Console" pitchFamily="49" charset="0"/>
              </a:rPr>
              <a:t>k+1</a:t>
            </a:r>
            <a:r>
              <a:rPr lang="en-US" dirty="0">
                <a:solidFill>
                  <a:srgbClr val="C00000"/>
                </a:solidFill>
                <a:latin typeface="Lucida Console" pitchFamily="49" charset="0"/>
              </a:rPr>
              <a:t>-1</a:t>
            </a:r>
            <a:r>
              <a:rPr lang="sv-SE" dirty="0"/>
              <a:t> =</a:t>
            </a:r>
          </a:p>
          <a:p>
            <a:r>
              <a:rPr lang="sv-SE" dirty="0"/>
              <a:t>     1     3     5     7</a:t>
            </a:r>
          </a:p>
          <a:p>
            <a:r>
              <a:rPr lang="sv-SE" dirty="0"/>
              <a:t>     3     7    -1    -1</a:t>
            </a:r>
          </a:p>
          <a:p>
            <a:r>
              <a:rPr lang="sv-SE" dirty="0"/>
              <a:t>     7    -1    -1    -1</a:t>
            </a:r>
          </a:p>
          <a:p>
            <a:r>
              <a:rPr lang="en-US" dirty="0">
                <a:solidFill>
                  <a:srgbClr val="C00000"/>
                </a:solidFill>
                <a:latin typeface="Lucida Console" pitchFamily="49" charset="0"/>
              </a:rPr>
              <a:t>j</a:t>
            </a:r>
            <a:r>
              <a:rPr lang="en-US" sz="2400" dirty="0">
                <a:solidFill>
                  <a:srgbClr val="C00000"/>
                </a:solidFill>
              </a:rPr>
              <a:t>·</a:t>
            </a:r>
            <a:r>
              <a:rPr lang="en-US" dirty="0">
                <a:solidFill>
                  <a:srgbClr val="C00000"/>
                </a:solidFill>
                <a:latin typeface="Lucida Console" pitchFamily="49" charset="0"/>
              </a:rPr>
              <a:t>2</a:t>
            </a:r>
            <a:r>
              <a:rPr lang="en-US" baseline="30000" dirty="0">
                <a:solidFill>
                  <a:srgbClr val="C00000"/>
                </a:solidFill>
                <a:latin typeface="Lucida Console" pitchFamily="49" charset="0"/>
              </a:rPr>
              <a:t>k+1</a:t>
            </a:r>
            <a:r>
              <a:rPr lang="en-US" dirty="0">
                <a:solidFill>
                  <a:srgbClr val="C00000"/>
                </a:solidFill>
                <a:latin typeface="Lucida Console" pitchFamily="49" charset="0"/>
              </a:rPr>
              <a:t>-2</a:t>
            </a:r>
            <a:r>
              <a:rPr lang="en-US" baseline="30000" dirty="0">
                <a:solidFill>
                  <a:srgbClr val="C00000"/>
                </a:solidFill>
                <a:latin typeface="Lucida Console" pitchFamily="49" charset="0"/>
              </a:rPr>
              <a:t>k</a:t>
            </a:r>
            <a:r>
              <a:rPr lang="en-US" dirty="0">
                <a:solidFill>
                  <a:srgbClr val="C00000"/>
                </a:solidFill>
                <a:latin typeface="Lucida Console" pitchFamily="49" charset="0"/>
              </a:rPr>
              <a:t>-1</a:t>
            </a:r>
            <a:r>
              <a:rPr lang="sv-SE" dirty="0"/>
              <a:t> =</a:t>
            </a:r>
          </a:p>
          <a:p>
            <a:r>
              <a:rPr lang="sv-SE" dirty="0"/>
              <a:t>     0     2     4     6</a:t>
            </a:r>
          </a:p>
          <a:p>
            <a:r>
              <a:rPr lang="sv-SE" dirty="0"/>
              <a:t>     1     5    -1    -1</a:t>
            </a:r>
          </a:p>
          <a:p>
            <a:r>
              <a:rPr lang="sv-SE" dirty="0"/>
              <a:t>     3    -1    -1    -1</a:t>
            </a:r>
          </a:p>
        </p:txBody>
      </p:sp>
      <p:sp>
        <p:nvSpPr>
          <p:cNvPr id="1123339" name="Line 11"/>
          <p:cNvSpPr>
            <a:spLocks noChangeShapeType="1"/>
          </p:cNvSpPr>
          <p:nvPr/>
        </p:nvSpPr>
        <p:spPr bwMode="auto">
          <a:xfrm flipH="1">
            <a:off x="6477000" y="2438400"/>
            <a:ext cx="1828800" cy="3276600"/>
          </a:xfrm>
          <a:prstGeom prst="line">
            <a:avLst/>
          </a:prstGeom>
          <a:noFill/>
          <a:ln w="57150">
            <a:solidFill>
              <a:srgbClr val="CC0000"/>
            </a:solidFill>
            <a:round/>
            <a:headEnd/>
            <a:tailEnd type="triangle" w="med" len="med"/>
          </a:ln>
          <a:effectLst/>
        </p:spPr>
        <p:txBody>
          <a:bodyPr/>
          <a:lstStyle/>
          <a:p>
            <a:endParaRPr lang="en-US"/>
          </a:p>
        </p:txBody>
      </p:sp>
      <p:sp>
        <p:nvSpPr>
          <p:cNvPr id="1123340" name="Line 12"/>
          <p:cNvSpPr>
            <a:spLocks noChangeShapeType="1"/>
          </p:cNvSpPr>
          <p:nvPr/>
        </p:nvSpPr>
        <p:spPr bwMode="auto">
          <a:xfrm flipH="1">
            <a:off x="7704364" y="3581400"/>
            <a:ext cx="601436" cy="2103664"/>
          </a:xfrm>
          <a:prstGeom prst="line">
            <a:avLst/>
          </a:prstGeom>
          <a:noFill/>
          <a:ln w="57150">
            <a:solidFill>
              <a:srgbClr val="CC0000"/>
            </a:solidFill>
            <a:round/>
            <a:headEnd/>
            <a:tailEnd type="triangle" w="med" len="med"/>
          </a:ln>
          <a:effectLst/>
        </p:spPr>
        <p:txBody>
          <a:bodyPr/>
          <a:lstStyle/>
          <a:p>
            <a:endParaRPr lang="en-US"/>
          </a:p>
        </p:txBody>
      </p:sp>
      <p:sp>
        <p:nvSpPr>
          <p:cNvPr id="1123337" name="Rectangle 9"/>
          <p:cNvSpPr>
            <a:spLocks noChangeArrowheads="1"/>
          </p:cNvSpPr>
          <p:nvPr/>
        </p:nvSpPr>
        <p:spPr bwMode="auto">
          <a:xfrm>
            <a:off x="1752601" y="4710114"/>
            <a:ext cx="7242175" cy="1843087"/>
          </a:xfrm>
          <a:prstGeom prst="rect">
            <a:avLst/>
          </a:prstGeom>
          <a:solidFill>
            <a:srgbClr val="EAEAEA">
              <a:alpha val="73000"/>
            </a:srgbClr>
          </a:solidFill>
          <a:ln w="12700">
            <a:solidFill>
              <a:schemeClr val="tx1"/>
            </a:solidFill>
            <a:miter lim="800000"/>
            <a:headEnd/>
            <a:tailEnd/>
          </a:ln>
          <a:effectLst/>
        </p:spPr>
        <p:txBody>
          <a:bodyPr wrap="none" anchor="ctr">
            <a:spAutoFit/>
          </a:bodyPr>
          <a:lstStyle/>
          <a:p>
            <a:r>
              <a:rPr lang="en-US" dirty="0">
                <a:latin typeface="Lucida Console" pitchFamily="49" charset="0"/>
              </a:rPr>
              <a:t>for k=0 to M-1</a:t>
            </a:r>
          </a:p>
          <a:p>
            <a:r>
              <a:rPr lang="en-US" dirty="0">
                <a:latin typeface="Lucida Console" pitchFamily="49" charset="0"/>
              </a:rPr>
              <a:t>	offset = 2</a:t>
            </a:r>
            <a:r>
              <a:rPr lang="en-US" baseline="30000" dirty="0">
                <a:latin typeface="Lucida Console" pitchFamily="49" charset="0"/>
              </a:rPr>
              <a:t>k</a:t>
            </a:r>
            <a:endParaRPr lang="en-US" dirty="0">
              <a:latin typeface="Lucida Console" pitchFamily="49" charset="0"/>
            </a:endParaRPr>
          </a:p>
          <a:p>
            <a:r>
              <a:rPr lang="en-US" dirty="0">
                <a:latin typeface="Lucida Console" pitchFamily="49" charset="0"/>
              </a:rPr>
              <a:t>	for j=1 to 2</a:t>
            </a:r>
            <a:r>
              <a:rPr lang="en-US" baseline="30000" dirty="0">
                <a:latin typeface="Lucida Console" pitchFamily="49" charset="0"/>
              </a:rPr>
              <a:t>M-k-1</a:t>
            </a:r>
            <a:r>
              <a:rPr lang="en-US" dirty="0">
                <a:latin typeface="Lucida Console" pitchFamily="49" charset="0"/>
              </a:rPr>
              <a:t> do in parallel</a:t>
            </a:r>
          </a:p>
          <a:p>
            <a:r>
              <a:rPr lang="en-US" dirty="0">
                <a:latin typeface="Lucida Console" pitchFamily="49" charset="0"/>
              </a:rPr>
              <a:t>		x[j·2</a:t>
            </a:r>
            <a:r>
              <a:rPr lang="en-US" baseline="30000" dirty="0">
                <a:latin typeface="Lucida Console" pitchFamily="49" charset="0"/>
              </a:rPr>
              <a:t>k+1</a:t>
            </a:r>
            <a:r>
              <a:rPr lang="en-US" dirty="0">
                <a:latin typeface="Lucida Console" pitchFamily="49" charset="0"/>
              </a:rPr>
              <a:t>-1] = x[j</a:t>
            </a:r>
            <a:r>
              <a:rPr lang="en-US" sz="2400" dirty="0"/>
              <a:t>·</a:t>
            </a:r>
            <a:r>
              <a:rPr lang="en-US" dirty="0">
                <a:latin typeface="Lucida Console" pitchFamily="49" charset="0"/>
              </a:rPr>
              <a:t>2</a:t>
            </a:r>
            <a:r>
              <a:rPr lang="en-US" baseline="30000" dirty="0">
                <a:latin typeface="Lucida Console" pitchFamily="49" charset="0"/>
              </a:rPr>
              <a:t>k+1</a:t>
            </a:r>
            <a:r>
              <a:rPr lang="en-US" dirty="0">
                <a:latin typeface="Lucida Console" pitchFamily="49" charset="0"/>
              </a:rPr>
              <a:t>-1] + x[j</a:t>
            </a:r>
            <a:r>
              <a:rPr lang="en-US" sz="2400" dirty="0"/>
              <a:t>·</a:t>
            </a:r>
            <a:r>
              <a:rPr lang="en-US" dirty="0">
                <a:latin typeface="Lucida Console" pitchFamily="49" charset="0"/>
              </a:rPr>
              <a:t>2</a:t>
            </a:r>
            <a:r>
              <a:rPr lang="en-US" baseline="30000" dirty="0">
                <a:latin typeface="Lucida Console" pitchFamily="49" charset="0"/>
              </a:rPr>
              <a:t>k+1</a:t>
            </a:r>
            <a:r>
              <a:rPr lang="en-US" dirty="0">
                <a:latin typeface="Lucida Console" pitchFamily="49" charset="0"/>
              </a:rPr>
              <a:t>-2</a:t>
            </a:r>
            <a:r>
              <a:rPr lang="en-US" baseline="30000" dirty="0">
                <a:latin typeface="Lucida Console" pitchFamily="49" charset="0"/>
              </a:rPr>
              <a:t>k</a:t>
            </a:r>
            <a:r>
              <a:rPr lang="en-US" dirty="0">
                <a:latin typeface="Lucida Console" pitchFamily="49" charset="0"/>
              </a:rPr>
              <a:t>-1]</a:t>
            </a:r>
          </a:p>
          <a:p>
            <a:r>
              <a:rPr lang="en-US" dirty="0">
                <a:latin typeface="Lucida Console" pitchFamily="49" charset="0"/>
              </a:rPr>
              <a:t>	</a:t>
            </a:r>
            <a:r>
              <a:rPr lang="en-US" dirty="0" err="1">
                <a:latin typeface="Lucida Console" pitchFamily="49" charset="0"/>
              </a:rPr>
              <a:t>endfor</a:t>
            </a:r>
            <a:endParaRPr lang="en-US" dirty="0">
              <a:latin typeface="Lucida Console" pitchFamily="49" charset="0"/>
            </a:endParaRPr>
          </a:p>
          <a:p>
            <a:r>
              <a:rPr lang="en-US" dirty="0" err="1">
                <a:latin typeface="Lucida Console" pitchFamily="49" charset="0"/>
              </a:rPr>
              <a:t>endfor</a:t>
            </a:r>
            <a:endParaRPr lang="en-US" dirty="0">
              <a:latin typeface="Lucida Console" pitchFamily="49" charset="0"/>
            </a:endParaRPr>
          </a:p>
        </p:txBody>
      </p:sp>
      <p:sp>
        <p:nvSpPr>
          <p:cNvPr id="1123341" name="Rectangle 13"/>
          <p:cNvSpPr>
            <a:spLocks noChangeArrowheads="1"/>
          </p:cNvSpPr>
          <p:nvPr/>
        </p:nvSpPr>
        <p:spPr bwMode="auto">
          <a:xfrm>
            <a:off x="9050338" y="4587875"/>
            <a:ext cx="1617662" cy="523220"/>
          </a:xfrm>
          <a:prstGeom prst="rect">
            <a:avLst/>
          </a:prstGeom>
          <a:noFill/>
          <a:ln w="9525">
            <a:noFill/>
            <a:miter lim="800000"/>
            <a:headEnd/>
            <a:tailEnd/>
          </a:ln>
          <a:effectLst/>
        </p:spPr>
        <p:txBody>
          <a:bodyPr>
            <a:spAutoFit/>
          </a:bodyPr>
          <a:lstStyle/>
          <a:p>
            <a:r>
              <a:rPr lang="en-US" sz="1400" dirty="0"/>
              <a:t>NOTE: “-1” entries </a:t>
            </a:r>
          </a:p>
          <a:p>
            <a:r>
              <a:rPr lang="en-US" sz="1400" dirty="0"/>
              <a:t>indicate no-ops</a:t>
            </a:r>
          </a:p>
        </p:txBody>
      </p:sp>
      <p:sp>
        <p:nvSpPr>
          <p:cNvPr id="13" name="Rectangle 12"/>
          <p:cNvSpPr/>
          <p:nvPr/>
        </p:nvSpPr>
        <p:spPr>
          <a:xfrm>
            <a:off x="50800" y="6627168"/>
            <a:ext cx="1143262" cy="230832"/>
          </a:xfrm>
          <a:prstGeom prst="rect">
            <a:avLst/>
          </a:prstGeom>
        </p:spPr>
        <p:txBody>
          <a:bodyPr wrap="none">
            <a:spAutoFit/>
          </a:bodyPr>
          <a:lstStyle/>
          <a:p>
            <a:r>
              <a:rPr lang="en-US" sz="900" dirty="0">
                <a:latin typeface="+mj-lt"/>
              </a:rPr>
              <a:t>NVIDIA [M. Harris]</a:t>
            </a:r>
            <a:r>
              <a:rPr lang="en-US" sz="900" dirty="0">
                <a:latin typeface="+mj-lt"/>
                <a:cs typeface="Calibri"/>
              </a:rPr>
              <a:t>→</a:t>
            </a:r>
            <a:endParaRPr lang="en-US" sz="900" dirty="0">
              <a:latin typeface="+mj-lt"/>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057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title"/>
          </p:nvPr>
        </p:nvSpPr>
        <p:spPr/>
        <p:txBody>
          <a:bodyPr/>
          <a:lstStyle/>
          <a:p>
            <a:r>
              <a:rPr lang="en-US" sz="3500"/>
              <a:t>Operation Count, Reduce Phase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1283" name="Rectangle 3"/>
          <p:cNvSpPr>
            <a:spLocks noGrp="1" noChangeArrowheads="1"/>
          </p:cNvSpPr>
          <p:nvPr>
            <p:ph type="body" idx="4294967295"/>
          </p:nvPr>
        </p:nvSpPr>
        <p:spPr>
          <a:xfrm>
            <a:off x="2966592" y="4551119"/>
            <a:ext cx="1986408" cy="414581"/>
          </a:xfrm>
        </p:spPr>
        <p:txBody>
          <a:bodyPr>
            <a:normAutofit lnSpcReduction="10000"/>
          </a:bodyPr>
          <a:lstStyle/>
          <a:p>
            <a:pPr>
              <a:lnSpc>
                <a:spcPct val="90000"/>
              </a:lnSpc>
              <a:buFont typeface="Wingdings" pitchFamily="2" charset="2"/>
              <a:buNone/>
            </a:pPr>
            <a:r>
              <a:rPr lang="en-US" dirty="0"/>
              <a:t>By inspection:</a:t>
            </a:r>
          </a:p>
        </p:txBody>
      </p:sp>
      <p:pic>
        <p:nvPicPr>
          <p:cNvPr id="1121286" name="Picture 6" descr="TP_tmp"/>
          <p:cNvPicPr>
            <a:picLocks noChangeAspect="1" noChangeArrowheads="1"/>
          </p:cNvPicPr>
          <p:nvPr>
            <p:custDataLst>
              <p:tags r:id="rId1"/>
            </p:custDataLst>
          </p:nvPr>
        </p:nvPicPr>
        <p:blipFill>
          <a:blip r:embed="rId4" cstate="print"/>
          <a:srcRect/>
          <a:stretch>
            <a:fillRect/>
          </a:stretch>
        </p:blipFill>
        <p:spPr bwMode="auto">
          <a:xfrm>
            <a:off x="5334000" y="4343400"/>
            <a:ext cx="3429000" cy="787400"/>
          </a:xfrm>
          <a:prstGeom prst="rect">
            <a:avLst/>
          </a:prstGeom>
          <a:noFill/>
          <a:ln w="9525">
            <a:noFill/>
            <a:miter lim="800000"/>
            <a:headEnd/>
            <a:tailEnd/>
          </a:ln>
          <a:effectLst/>
        </p:spPr>
      </p:pic>
      <p:sp>
        <p:nvSpPr>
          <p:cNvPr id="1121287" name="Rectangle 7"/>
          <p:cNvSpPr>
            <a:spLocks noChangeArrowheads="1"/>
          </p:cNvSpPr>
          <p:nvPr/>
        </p:nvSpPr>
        <p:spPr bwMode="auto">
          <a:xfrm>
            <a:off x="2209801" y="1905000"/>
            <a:ext cx="7242175" cy="1843088"/>
          </a:xfrm>
          <a:prstGeom prst="rect">
            <a:avLst/>
          </a:prstGeom>
          <a:solidFill>
            <a:srgbClr val="EAEAEA">
              <a:alpha val="73000"/>
            </a:srgbClr>
          </a:solidFill>
          <a:ln w="12700">
            <a:solidFill>
              <a:schemeClr val="tx1"/>
            </a:solidFill>
            <a:miter lim="800000"/>
            <a:headEnd/>
            <a:tailEnd/>
          </a:ln>
          <a:effectLst/>
        </p:spPr>
        <p:txBody>
          <a:bodyPr wrap="none" anchor="ctr">
            <a:spAutoFit/>
          </a:bodyPr>
          <a:lstStyle/>
          <a:p>
            <a:r>
              <a:rPr lang="en-US" dirty="0">
                <a:latin typeface="Lucida Console" pitchFamily="49" charset="0"/>
              </a:rPr>
              <a:t>for k=0 to M-1</a:t>
            </a:r>
          </a:p>
          <a:p>
            <a:r>
              <a:rPr lang="en-US" dirty="0">
                <a:latin typeface="Lucida Console" pitchFamily="49" charset="0"/>
              </a:rPr>
              <a:t>	offset = 2</a:t>
            </a:r>
            <a:r>
              <a:rPr lang="en-US" baseline="30000" dirty="0">
                <a:latin typeface="Lucida Console" pitchFamily="49" charset="0"/>
              </a:rPr>
              <a:t>k</a:t>
            </a:r>
            <a:endParaRPr lang="en-US" dirty="0">
              <a:latin typeface="Lucida Console" pitchFamily="49" charset="0"/>
            </a:endParaRPr>
          </a:p>
          <a:p>
            <a:r>
              <a:rPr lang="en-US" dirty="0">
                <a:latin typeface="Lucida Console" pitchFamily="49" charset="0"/>
              </a:rPr>
              <a:t>	for j=1 to 2</a:t>
            </a:r>
            <a:r>
              <a:rPr lang="en-US" baseline="30000" dirty="0">
                <a:latin typeface="Lucida Console" pitchFamily="49" charset="0"/>
              </a:rPr>
              <a:t>M-k-1</a:t>
            </a:r>
            <a:r>
              <a:rPr lang="en-US" dirty="0">
                <a:latin typeface="Lucida Console" pitchFamily="49" charset="0"/>
              </a:rPr>
              <a:t> do in parallel</a:t>
            </a:r>
          </a:p>
          <a:p>
            <a:r>
              <a:rPr lang="en-US" dirty="0">
                <a:latin typeface="Lucida Console" pitchFamily="49" charset="0"/>
              </a:rPr>
              <a:t>		x[j·2</a:t>
            </a:r>
            <a:r>
              <a:rPr lang="en-US" baseline="30000" dirty="0">
                <a:latin typeface="Lucida Console" pitchFamily="49" charset="0"/>
              </a:rPr>
              <a:t>k+1</a:t>
            </a:r>
            <a:r>
              <a:rPr lang="en-US" dirty="0">
                <a:latin typeface="Lucida Console" pitchFamily="49" charset="0"/>
              </a:rPr>
              <a:t>-1] = x[j</a:t>
            </a:r>
            <a:r>
              <a:rPr lang="en-US" sz="2400" dirty="0"/>
              <a:t>·</a:t>
            </a:r>
            <a:r>
              <a:rPr lang="en-US" dirty="0">
                <a:latin typeface="Lucida Console" pitchFamily="49" charset="0"/>
              </a:rPr>
              <a:t>2</a:t>
            </a:r>
            <a:r>
              <a:rPr lang="en-US" baseline="30000" dirty="0">
                <a:latin typeface="Lucida Console" pitchFamily="49" charset="0"/>
              </a:rPr>
              <a:t>k+1</a:t>
            </a:r>
            <a:r>
              <a:rPr lang="en-US" dirty="0">
                <a:latin typeface="Lucida Console" pitchFamily="49" charset="0"/>
              </a:rPr>
              <a:t>-1] + x[j</a:t>
            </a:r>
            <a:r>
              <a:rPr lang="en-US" sz="2400" dirty="0"/>
              <a:t>·</a:t>
            </a:r>
            <a:r>
              <a:rPr lang="en-US" dirty="0">
                <a:latin typeface="Lucida Console" pitchFamily="49" charset="0"/>
              </a:rPr>
              <a:t>2</a:t>
            </a:r>
            <a:r>
              <a:rPr lang="en-US" baseline="30000" dirty="0">
                <a:latin typeface="Lucida Console" pitchFamily="49" charset="0"/>
              </a:rPr>
              <a:t>k+1</a:t>
            </a:r>
            <a:r>
              <a:rPr lang="en-US" dirty="0">
                <a:latin typeface="Lucida Console" pitchFamily="49" charset="0"/>
              </a:rPr>
              <a:t>-2</a:t>
            </a:r>
            <a:r>
              <a:rPr lang="en-US" baseline="30000" dirty="0">
                <a:latin typeface="Lucida Console" pitchFamily="49" charset="0"/>
              </a:rPr>
              <a:t>k</a:t>
            </a:r>
            <a:r>
              <a:rPr lang="en-US" dirty="0">
                <a:latin typeface="Lucida Console" pitchFamily="49" charset="0"/>
              </a:rPr>
              <a:t>-1]</a:t>
            </a:r>
          </a:p>
          <a:p>
            <a:r>
              <a:rPr lang="en-US" dirty="0">
                <a:latin typeface="Lucida Console" pitchFamily="49" charset="0"/>
              </a:rPr>
              <a:t>	</a:t>
            </a:r>
            <a:r>
              <a:rPr lang="en-US" dirty="0" err="1">
                <a:latin typeface="Lucida Console" pitchFamily="49" charset="0"/>
              </a:rPr>
              <a:t>endfor</a:t>
            </a:r>
            <a:endParaRPr lang="en-US" dirty="0">
              <a:latin typeface="Lucida Console" pitchFamily="49" charset="0"/>
            </a:endParaRPr>
          </a:p>
          <a:p>
            <a:r>
              <a:rPr lang="en-US" dirty="0" err="1">
                <a:latin typeface="Lucida Console" pitchFamily="49" charset="0"/>
              </a:rPr>
              <a:t>endfor</a:t>
            </a:r>
            <a:endParaRPr lang="en-US" dirty="0">
              <a:latin typeface="Lucida Console" pitchFamily="49" charset="0"/>
            </a:endParaRPr>
          </a:p>
        </p:txBody>
      </p:sp>
      <p:sp>
        <p:nvSpPr>
          <p:cNvPr id="1121288" name="Rectangle 8"/>
          <p:cNvSpPr>
            <a:spLocks noChangeArrowheads="1"/>
          </p:cNvSpPr>
          <p:nvPr/>
        </p:nvSpPr>
        <p:spPr bwMode="auto">
          <a:xfrm>
            <a:off x="8153399" y="4865991"/>
            <a:ext cx="2672605" cy="571380"/>
          </a:xfrm>
          <a:prstGeom prst="rect">
            <a:avLst/>
          </a:prstGeom>
          <a:noFill/>
          <a:ln w="9525">
            <a:solidFill>
              <a:srgbClr val="FFCC66"/>
            </a:solidFill>
            <a:miter lim="800000"/>
            <a:headEnd/>
            <a:tailEnd/>
          </a:ln>
          <a:effectLst/>
        </p:spPr>
        <p:txBody>
          <a:bodyPr/>
          <a:lstStyle/>
          <a:p>
            <a:pPr marL="342900" indent="-342900">
              <a:lnSpc>
                <a:spcPct val="90000"/>
              </a:lnSpc>
              <a:spcBef>
                <a:spcPct val="20000"/>
              </a:spcBef>
              <a:buClr>
                <a:schemeClr val="tx2"/>
              </a:buClr>
              <a:buSzPct val="70000"/>
            </a:pPr>
            <a:r>
              <a:rPr lang="en-US" sz="1600" dirty="0">
                <a:latin typeface="Arial" pitchFamily="34" charset="0"/>
              </a:rPr>
              <a:t>Looks promising in terms of </a:t>
            </a:r>
          </a:p>
          <a:p>
            <a:pPr marL="342900" indent="-342900">
              <a:lnSpc>
                <a:spcPct val="90000"/>
              </a:lnSpc>
              <a:spcBef>
                <a:spcPct val="20000"/>
              </a:spcBef>
              <a:buClr>
                <a:schemeClr val="tx2"/>
              </a:buClr>
              <a:buSzPct val="70000"/>
            </a:pPr>
            <a:r>
              <a:rPr lang="en-US" sz="1600" dirty="0">
                <a:latin typeface="Arial" pitchFamily="34" charset="0"/>
              </a:rPr>
              <a:t>operation count…</a:t>
            </a:r>
          </a:p>
        </p:txBody>
      </p:sp>
      <p:sp>
        <p:nvSpPr>
          <p:cNvPr id="2" name="Rectangle 1"/>
          <p:cNvSpPr/>
          <p:nvPr/>
        </p:nvSpPr>
        <p:spPr>
          <a:xfrm>
            <a:off x="2819400" y="1951892"/>
            <a:ext cx="1447800" cy="304800"/>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733800" y="2448475"/>
            <a:ext cx="1629508" cy="381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2626260" y="2280138"/>
            <a:ext cx="2584648" cy="2215662"/>
          </a:xfrm>
          <a:custGeom>
            <a:avLst/>
            <a:gdLst>
              <a:gd name="connsiteX0" fmla="*/ 216586 w 2467417"/>
              <a:gd name="connsiteY0" fmla="*/ 0 h 2086708"/>
              <a:gd name="connsiteX1" fmla="*/ 216586 w 2467417"/>
              <a:gd name="connsiteY1" fmla="*/ 814754 h 2086708"/>
              <a:gd name="connsiteX2" fmla="*/ 2467417 w 2467417"/>
              <a:gd name="connsiteY2" fmla="*/ 2086708 h 2086708"/>
            </a:gdLst>
            <a:ahLst/>
            <a:cxnLst>
              <a:cxn ang="0">
                <a:pos x="connsiteX0" y="connsiteY0"/>
              </a:cxn>
              <a:cxn ang="0">
                <a:pos x="connsiteX1" y="connsiteY1"/>
              </a:cxn>
              <a:cxn ang="0">
                <a:pos x="connsiteX2" y="connsiteY2"/>
              </a:cxn>
            </a:cxnLst>
            <a:rect l="l" t="t" r="r" b="b"/>
            <a:pathLst>
              <a:path w="2467417" h="2086708">
                <a:moveTo>
                  <a:pt x="216586" y="0"/>
                </a:moveTo>
                <a:cubicBezTo>
                  <a:pt x="29017" y="233484"/>
                  <a:pt x="-158552" y="466969"/>
                  <a:pt x="216586" y="814754"/>
                </a:cubicBezTo>
                <a:cubicBezTo>
                  <a:pt x="591724" y="1162539"/>
                  <a:pt x="2081532" y="1854200"/>
                  <a:pt x="2467417" y="2086708"/>
                </a:cubicBezTo>
              </a:path>
            </a:pathLst>
          </a:custGeom>
          <a:noFill/>
          <a:ln>
            <a:solidFill>
              <a:srgbClr val="C0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30887" y="4495800"/>
            <a:ext cx="909882" cy="381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5410200" y="2784231"/>
            <a:ext cx="857708" cy="1670538"/>
          </a:xfrm>
          <a:custGeom>
            <a:avLst/>
            <a:gdLst>
              <a:gd name="connsiteX0" fmla="*/ 0 w 857708"/>
              <a:gd name="connsiteY0" fmla="*/ 0 h 1670538"/>
              <a:gd name="connsiteX1" fmla="*/ 756138 w 857708"/>
              <a:gd name="connsiteY1" fmla="*/ 357554 h 1670538"/>
              <a:gd name="connsiteX2" fmla="*/ 849923 w 857708"/>
              <a:gd name="connsiteY2" fmla="*/ 1670538 h 1670538"/>
            </a:gdLst>
            <a:ahLst/>
            <a:cxnLst>
              <a:cxn ang="0">
                <a:pos x="connsiteX0" y="connsiteY0"/>
              </a:cxn>
              <a:cxn ang="0">
                <a:pos x="connsiteX1" y="connsiteY1"/>
              </a:cxn>
              <a:cxn ang="0">
                <a:pos x="connsiteX2" y="connsiteY2"/>
              </a:cxn>
            </a:cxnLst>
            <a:rect l="l" t="t" r="r" b="b"/>
            <a:pathLst>
              <a:path w="857708" h="1670538">
                <a:moveTo>
                  <a:pt x="0" y="0"/>
                </a:moveTo>
                <a:cubicBezTo>
                  <a:pt x="307242" y="39565"/>
                  <a:pt x="614484" y="79131"/>
                  <a:pt x="756138" y="357554"/>
                </a:cubicBezTo>
                <a:cubicBezTo>
                  <a:pt x="897792" y="635977"/>
                  <a:pt x="849923" y="1670538"/>
                  <a:pt x="849923" y="1670538"/>
                </a:cubicBezTo>
              </a:path>
            </a:pathLst>
          </a:custGeom>
          <a:noFill/>
          <a:ln>
            <a:solidFill>
              <a:srgbClr val="0070C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257801" y="4322519"/>
            <a:ext cx="545123" cy="818050"/>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90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1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1288" grpId="0" animBg="1"/>
      <p:bldP spid="2" grpId="0" animBg="1"/>
      <p:bldP spid="9" grpId="0" animBg="1"/>
      <p:bldP spid="4" grpId="0" animBg="1"/>
      <p:bldP spid="12" grpId="0" animBg="1"/>
      <p:bldP spid="6"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Rectangle 2"/>
          <p:cNvSpPr>
            <a:spLocks noGrp="1" noChangeArrowheads="1"/>
          </p:cNvSpPr>
          <p:nvPr>
            <p:ph type="title"/>
          </p:nvPr>
        </p:nvSpPr>
        <p:spPr/>
        <p:txBody>
          <a:bodyPr/>
          <a:lstStyle/>
          <a:p>
            <a:r>
              <a:rPr lang="en-US" sz="3500" dirty="0"/>
              <a:t>The </a:t>
            </a:r>
            <a:r>
              <a:rPr lang="en-US" sz="3500" dirty="0" smtClean="0"/>
              <a:t>“</a:t>
            </a:r>
            <a:r>
              <a:rPr lang="en-US" b="1" dirty="0" smtClean="0">
                <a:solidFill>
                  <a:srgbClr val="FFC000"/>
                </a:solidFill>
              </a:rPr>
              <a:t>root-to-leaves</a:t>
            </a:r>
            <a:r>
              <a:rPr lang="en-US" sz="3500" dirty="0" smtClean="0"/>
              <a:t>” sweep</a:t>
            </a:r>
            <a:endParaRPr lang="en-US" sz="35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5381" name="Rectangle 5"/>
          <p:cNvSpPr>
            <a:spLocks noChangeArrowheads="1"/>
          </p:cNvSpPr>
          <p:nvPr/>
        </p:nvSpPr>
        <p:spPr bwMode="auto">
          <a:xfrm>
            <a:off x="1524001" y="1615559"/>
            <a:ext cx="184731" cy="369332"/>
          </a:xfrm>
          <a:prstGeom prst="rect">
            <a:avLst/>
          </a:prstGeom>
          <a:noFill/>
          <a:ln w="9525">
            <a:noFill/>
            <a:miter lim="800000"/>
            <a:headEnd/>
            <a:tailEnd/>
          </a:ln>
          <a:effectLst/>
        </p:spPr>
        <p:txBody>
          <a:bodyPr wrap="none" anchor="ctr">
            <a:spAutoFit/>
          </a:bodyPr>
          <a:lstStyle/>
          <a:p>
            <a:endParaRPr lang="en-US"/>
          </a:p>
        </p:txBody>
      </p:sp>
      <p:graphicFrame>
        <p:nvGraphicFramePr>
          <p:cNvPr id="1125380" name="Object 4"/>
          <p:cNvGraphicFramePr>
            <a:graphicFrameLocks noChangeAspect="1"/>
          </p:cNvGraphicFramePr>
          <p:nvPr>
            <p:extLst/>
          </p:nvPr>
        </p:nvGraphicFramePr>
        <p:xfrm>
          <a:off x="2290233" y="893234"/>
          <a:ext cx="5238750" cy="3257550"/>
        </p:xfrm>
        <a:graphic>
          <a:graphicData uri="http://schemas.openxmlformats.org/presentationml/2006/ole">
            <mc:AlternateContent xmlns:mc="http://schemas.openxmlformats.org/markup-compatibility/2006">
              <mc:Choice xmlns:v="urn:schemas-microsoft-com:vml" Requires="v">
                <p:oleObj spid="_x0000_s2053" name="Visio" r:id="rId4" imgW="7874547" imgH="4894621" progId="Visio.Drawing.11">
                  <p:embed/>
                </p:oleObj>
              </mc:Choice>
              <mc:Fallback>
                <p:oleObj name="Visio" r:id="rId4" imgW="7874547" imgH="4894621" progId="Visio.Drawing.11">
                  <p:embed/>
                  <p:pic>
                    <p:nvPicPr>
                      <p:cNvPr id="112538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233" y="893234"/>
                        <a:ext cx="5238750" cy="325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5382" name="Rectangle 6"/>
          <p:cNvSpPr>
            <a:spLocks noChangeArrowheads="1"/>
          </p:cNvSpPr>
          <p:nvPr/>
        </p:nvSpPr>
        <p:spPr bwMode="auto">
          <a:xfrm>
            <a:off x="3048000" y="4341290"/>
            <a:ext cx="6477000" cy="2301875"/>
          </a:xfrm>
          <a:prstGeom prst="rect">
            <a:avLst/>
          </a:prstGeom>
          <a:solidFill>
            <a:srgbClr val="EAEAEA"/>
          </a:solidFill>
          <a:ln w="12700">
            <a:solidFill>
              <a:schemeClr val="tx1"/>
            </a:solidFill>
            <a:miter lim="800000"/>
            <a:headEnd/>
            <a:tailEnd/>
          </a:ln>
          <a:effectLst/>
        </p:spPr>
        <p:txBody>
          <a:bodyPr anchor="ctr">
            <a:spAutoFit/>
          </a:bodyPr>
          <a:lstStyle/>
          <a:p>
            <a:r>
              <a:rPr lang="en-US" dirty="0">
                <a:latin typeface="Lucida Console" pitchFamily="49" charset="0"/>
              </a:rPr>
              <a:t>for k=M-1 to 0</a:t>
            </a:r>
          </a:p>
          <a:p>
            <a:r>
              <a:rPr lang="en-US" dirty="0">
                <a:latin typeface="Lucida Console" pitchFamily="49" charset="0"/>
              </a:rPr>
              <a:t>	offset = 2</a:t>
            </a:r>
            <a:r>
              <a:rPr lang="en-US" baseline="30000" dirty="0">
                <a:latin typeface="Lucida Console" pitchFamily="49" charset="0"/>
              </a:rPr>
              <a:t>k</a:t>
            </a:r>
            <a:endParaRPr lang="en-US" dirty="0">
              <a:latin typeface="Lucida Console" pitchFamily="49" charset="0"/>
            </a:endParaRPr>
          </a:p>
          <a:p>
            <a:r>
              <a:rPr lang="en-US" dirty="0">
                <a:latin typeface="Lucida Console" pitchFamily="49" charset="0"/>
              </a:rPr>
              <a:t>	for j=1 to 2</a:t>
            </a:r>
            <a:r>
              <a:rPr lang="en-US" baseline="30000" dirty="0">
                <a:latin typeface="Lucida Console" pitchFamily="49" charset="0"/>
              </a:rPr>
              <a:t>M-k-1</a:t>
            </a:r>
            <a:r>
              <a:rPr lang="en-US" dirty="0">
                <a:latin typeface="Lucida Console" pitchFamily="49" charset="0"/>
              </a:rPr>
              <a:t> do in parallel </a:t>
            </a:r>
          </a:p>
          <a:p>
            <a:r>
              <a:rPr lang="en-US" dirty="0">
                <a:latin typeface="Lucida Console" pitchFamily="49" charset="0"/>
              </a:rPr>
              <a:t>		dummy = x[j·2</a:t>
            </a:r>
            <a:r>
              <a:rPr lang="en-US" baseline="30000" dirty="0">
                <a:latin typeface="Lucida Console" pitchFamily="49" charset="0"/>
              </a:rPr>
              <a:t>k+1</a:t>
            </a:r>
            <a:r>
              <a:rPr lang="en-US" dirty="0">
                <a:latin typeface="Lucida Console" pitchFamily="49" charset="0"/>
              </a:rPr>
              <a:t>-2</a:t>
            </a:r>
            <a:r>
              <a:rPr lang="en-US" baseline="30000" dirty="0">
                <a:latin typeface="Lucida Console" pitchFamily="49" charset="0"/>
              </a:rPr>
              <a:t>k</a:t>
            </a:r>
            <a:r>
              <a:rPr lang="en-US" dirty="0">
                <a:latin typeface="Lucida Console" pitchFamily="49" charset="0"/>
              </a:rPr>
              <a:t>-1]</a:t>
            </a:r>
          </a:p>
          <a:p>
            <a:r>
              <a:rPr lang="en-US" dirty="0">
                <a:latin typeface="Lucida Console" pitchFamily="49" charset="0"/>
              </a:rPr>
              <a:t>		x[j·2</a:t>
            </a:r>
            <a:r>
              <a:rPr lang="en-US" baseline="30000" dirty="0">
                <a:latin typeface="Lucida Console" pitchFamily="49" charset="0"/>
              </a:rPr>
              <a:t>k+1</a:t>
            </a:r>
            <a:r>
              <a:rPr lang="en-US" dirty="0">
                <a:latin typeface="Lucida Console" pitchFamily="49" charset="0"/>
              </a:rPr>
              <a:t>-2</a:t>
            </a:r>
            <a:r>
              <a:rPr lang="en-US" baseline="30000" dirty="0">
                <a:latin typeface="Lucida Console" pitchFamily="49" charset="0"/>
              </a:rPr>
              <a:t>k</a:t>
            </a:r>
            <a:r>
              <a:rPr lang="en-US" dirty="0">
                <a:latin typeface="Lucida Console" pitchFamily="49" charset="0"/>
              </a:rPr>
              <a:t>-1] = x[j·2</a:t>
            </a:r>
            <a:r>
              <a:rPr lang="en-US" baseline="30000" dirty="0">
                <a:latin typeface="Lucida Console" pitchFamily="49" charset="0"/>
              </a:rPr>
              <a:t>k+1</a:t>
            </a:r>
            <a:r>
              <a:rPr lang="en-US" dirty="0">
                <a:latin typeface="Lucida Console" pitchFamily="49" charset="0"/>
              </a:rPr>
              <a:t>-1]</a:t>
            </a:r>
          </a:p>
          <a:p>
            <a:r>
              <a:rPr lang="en-US" dirty="0">
                <a:latin typeface="Lucida Console" pitchFamily="49" charset="0"/>
              </a:rPr>
              <a:t>		x[j·2</a:t>
            </a:r>
            <a:r>
              <a:rPr lang="en-US" baseline="30000" dirty="0">
                <a:latin typeface="Lucida Console" pitchFamily="49" charset="0"/>
              </a:rPr>
              <a:t>k+1</a:t>
            </a:r>
            <a:r>
              <a:rPr lang="en-US" dirty="0">
                <a:latin typeface="Lucida Console" pitchFamily="49" charset="0"/>
              </a:rPr>
              <a:t>-1] = x[j·2</a:t>
            </a:r>
            <a:r>
              <a:rPr lang="en-US" baseline="30000" dirty="0">
                <a:latin typeface="Lucida Console" pitchFamily="49" charset="0"/>
              </a:rPr>
              <a:t>k+1</a:t>
            </a:r>
            <a:r>
              <a:rPr lang="en-US" dirty="0">
                <a:latin typeface="Lucida Console" pitchFamily="49" charset="0"/>
              </a:rPr>
              <a:t>-1] + dummy</a:t>
            </a:r>
          </a:p>
          <a:p>
            <a:r>
              <a:rPr lang="en-US" dirty="0">
                <a:latin typeface="Lucida Console" pitchFamily="49" charset="0"/>
              </a:rPr>
              <a:t>	</a:t>
            </a:r>
            <a:r>
              <a:rPr lang="en-US" dirty="0" err="1">
                <a:latin typeface="Lucida Console" pitchFamily="49" charset="0"/>
              </a:rPr>
              <a:t>endfor</a:t>
            </a:r>
            <a:endParaRPr lang="en-US" dirty="0">
              <a:latin typeface="Lucida Console" pitchFamily="49" charset="0"/>
            </a:endParaRPr>
          </a:p>
          <a:p>
            <a:r>
              <a:rPr lang="en-US" dirty="0" err="1">
                <a:latin typeface="Lucida Console" pitchFamily="49" charset="0"/>
              </a:rPr>
              <a:t>endfor</a:t>
            </a:r>
            <a:endParaRPr lang="en-US" dirty="0">
              <a:latin typeface="Lucida Console" pitchFamily="49" charset="0"/>
            </a:endParaRPr>
          </a:p>
        </p:txBody>
      </p:sp>
      <p:sp>
        <p:nvSpPr>
          <p:cNvPr id="1125384" name="Rectangle 8"/>
          <p:cNvSpPr>
            <a:spLocks noChangeArrowheads="1"/>
          </p:cNvSpPr>
          <p:nvPr/>
        </p:nvSpPr>
        <p:spPr bwMode="auto">
          <a:xfrm>
            <a:off x="7838017" y="1980679"/>
            <a:ext cx="2787650" cy="1203325"/>
          </a:xfrm>
          <a:prstGeom prst="rect">
            <a:avLst/>
          </a:prstGeom>
          <a:noFill/>
          <a:ln w="12700">
            <a:solidFill>
              <a:schemeClr val="tx1"/>
            </a:solidFill>
            <a:miter lim="800000"/>
            <a:headEnd/>
            <a:tailEnd/>
          </a:ln>
          <a:effectLst/>
        </p:spPr>
        <p:txBody>
          <a:bodyPr wrap="none">
            <a:spAutoFit/>
          </a:bodyPr>
          <a:lstStyle/>
          <a:p>
            <a:r>
              <a:rPr lang="en-US"/>
              <a:t>NOTE: This is just a mirror </a:t>
            </a:r>
          </a:p>
          <a:p>
            <a:r>
              <a:rPr lang="en-US"/>
              <a:t>image of the reduction </a:t>
            </a:r>
          </a:p>
          <a:p>
            <a:r>
              <a:rPr lang="en-US"/>
              <a:t>stage. Easy to come up with</a:t>
            </a:r>
          </a:p>
          <a:p>
            <a:r>
              <a:rPr lang="en-US"/>
              <a:t>the indexing scheme…</a:t>
            </a:r>
          </a:p>
        </p:txBody>
      </p:sp>
      <p:sp>
        <p:nvSpPr>
          <p:cNvPr id="9" name="Rectangle 8"/>
          <p:cNvSpPr/>
          <p:nvPr/>
        </p:nvSpPr>
        <p:spPr>
          <a:xfrm>
            <a:off x="0" y="6627168"/>
            <a:ext cx="1143262" cy="230832"/>
          </a:xfrm>
          <a:prstGeom prst="rect">
            <a:avLst/>
          </a:prstGeom>
        </p:spPr>
        <p:txBody>
          <a:bodyPr wrap="none">
            <a:spAutoFit/>
          </a:bodyPr>
          <a:lstStyle/>
          <a:p>
            <a:r>
              <a:rPr lang="en-US" sz="900" dirty="0">
                <a:latin typeface="+mj-lt"/>
              </a:rPr>
              <a:t>NVIDIA [M. Harris]</a:t>
            </a:r>
            <a:r>
              <a:rPr lang="en-US" sz="900" dirty="0">
                <a:latin typeface="+mj-lt"/>
                <a:cs typeface="Calibri"/>
              </a:rPr>
              <a:t>→</a:t>
            </a:r>
            <a:endParaRPr lang="en-US" sz="900" dirty="0">
              <a:latin typeface="+mj-lt"/>
            </a:endParaRPr>
          </a:p>
        </p:txBody>
      </p:sp>
      <p:sp>
        <p:nvSpPr>
          <p:cNvPr id="2" name="Rectangle 1"/>
          <p:cNvSpPr/>
          <p:nvPr/>
        </p:nvSpPr>
        <p:spPr>
          <a:xfrm>
            <a:off x="9718831" y="5184450"/>
            <a:ext cx="828175" cy="307777"/>
          </a:xfrm>
          <a:prstGeom prst="rect">
            <a:avLst/>
          </a:prstGeom>
          <a:ln>
            <a:solidFill>
              <a:srgbClr val="008000"/>
            </a:solidFill>
          </a:ln>
        </p:spPr>
        <p:txBody>
          <a:bodyPr wrap="none">
            <a:spAutoFit/>
          </a:bodyPr>
          <a:lstStyle/>
          <a:p>
            <a:pPr algn="r"/>
            <a:r>
              <a:rPr lang="en-US" sz="1400" dirty="0">
                <a:solidFill>
                  <a:srgbClr val="008000"/>
                </a:solidFill>
                <a:latin typeface="+mj-lt"/>
              </a:rPr>
              <a:t>Set aside</a:t>
            </a:r>
          </a:p>
        </p:txBody>
      </p:sp>
      <p:cxnSp>
        <p:nvCxnSpPr>
          <p:cNvPr id="4" name="Straight Arrow Connector 3"/>
          <p:cNvCxnSpPr/>
          <p:nvPr/>
        </p:nvCxnSpPr>
        <p:spPr>
          <a:xfrm flipH="1">
            <a:off x="7938940" y="5338239"/>
            <a:ext cx="1676400" cy="0"/>
          </a:xfrm>
          <a:prstGeom prst="straightConnector1">
            <a:avLst/>
          </a:prstGeom>
          <a:ln w="28575">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879947" y="5474551"/>
            <a:ext cx="1993872" cy="307777"/>
          </a:xfrm>
          <a:prstGeom prst="rect">
            <a:avLst/>
          </a:prstGeom>
        </p:spPr>
        <p:txBody>
          <a:bodyPr wrap="square">
            <a:spAutoFit/>
          </a:bodyPr>
          <a:lstStyle/>
          <a:p>
            <a:pPr algn="r"/>
            <a:r>
              <a:rPr lang="en-US" sz="1400" dirty="0">
                <a:solidFill>
                  <a:srgbClr val="C00000"/>
                </a:solidFill>
                <a:latin typeface="+mj-lt"/>
              </a:rPr>
              <a:t>Overwrite op.</a:t>
            </a:r>
          </a:p>
        </p:txBody>
      </p:sp>
      <p:cxnSp>
        <p:nvCxnSpPr>
          <p:cNvPr id="14" name="Straight Arrow Connector 13"/>
          <p:cNvCxnSpPr/>
          <p:nvPr/>
        </p:nvCxnSpPr>
        <p:spPr>
          <a:xfrm flipH="1">
            <a:off x="8610600" y="5640154"/>
            <a:ext cx="1014046" cy="0"/>
          </a:xfrm>
          <a:prstGeom prst="straightConnector1">
            <a:avLst/>
          </a:prstGeom>
          <a:ln w="952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684461" y="5769017"/>
            <a:ext cx="455573" cy="307777"/>
          </a:xfrm>
          <a:prstGeom prst="rect">
            <a:avLst/>
          </a:prstGeom>
        </p:spPr>
        <p:txBody>
          <a:bodyPr wrap="none">
            <a:spAutoFit/>
          </a:bodyPr>
          <a:lstStyle/>
          <a:p>
            <a:pPr algn="r"/>
            <a:r>
              <a:rPr lang="en-US" sz="1400" dirty="0">
                <a:latin typeface="+mj-lt"/>
              </a:rPr>
              <a:t>Use</a:t>
            </a:r>
          </a:p>
        </p:txBody>
      </p:sp>
      <p:cxnSp>
        <p:nvCxnSpPr>
          <p:cNvPr id="16" name="Straight Arrow Connector 15"/>
          <p:cNvCxnSpPr/>
          <p:nvPr/>
        </p:nvCxnSpPr>
        <p:spPr>
          <a:xfrm flipH="1">
            <a:off x="9296401" y="5934529"/>
            <a:ext cx="33996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38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 of the day</a:t>
            </a:r>
          </a:p>
        </p:txBody>
      </p:sp>
      <p:sp>
        <p:nvSpPr>
          <p:cNvPr id="3" name="Content Placeholder 2"/>
          <p:cNvSpPr>
            <a:spLocks noGrp="1"/>
          </p:cNvSpPr>
          <p:nvPr>
            <p:ph idx="1"/>
          </p:nvPr>
        </p:nvSpPr>
        <p:spPr>
          <a:xfrm>
            <a:off x="687351" y="3381947"/>
            <a:ext cx="10817298" cy="681134"/>
          </a:xfrm>
        </p:spPr>
        <p:txBody>
          <a:bodyPr>
            <a:normAutofit fontScale="92500" lnSpcReduction="10000"/>
          </a:bodyPr>
          <a:lstStyle/>
          <a:p>
            <a:pPr marL="0" indent="0" algn="r">
              <a:buNone/>
            </a:pPr>
            <a:r>
              <a:rPr lang="en-US" dirty="0"/>
              <a:t>“Roads are just a suggestion Marge, just like </a:t>
            </a:r>
            <a:r>
              <a:rPr lang="en-US" dirty="0" smtClean="0"/>
              <a:t>pants.”</a:t>
            </a:r>
            <a:endParaRPr lang="en-US" dirty="0"/>
          </a:p>
          <a:p>
            <a:pPr marL="0" indent="0" algn="r">
              <a:buNone/>
            </a:pPr>
            <a:r>
              <a:rPr lang="en-US" sz="1300" dirty="0"/>
              <a:t>-- Homer Simpson, Safety </a:t>
            </a:r>
            <a:r>
              <a:rPr lang="en-US" sz="1300" dirty="0" smtClean="0"/>
              <a:t>Inspector [</a:t>
            </a:r>
            <a:r>
              <a:rPr lang="en-US" sz="1300" dirty="0"/>
              <a:t>1989 - ]</a:t>
            </a:r>
          </a:p>
          <a:p>
            <a:pPr marL="0" indent="0" algn="r">
              <a:buNone/>
            </a:pPr>
            <a:endParaRPr lang="en-US" sz="1300" dirty="0"/>
          </a:p>
          <a:p>
            <a:pPr algn="r"/>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2</a:t>
            </a:fld>
            <a:endParaRPr lang="en-US"/>
          </a:p>
        </p:txBody>
      </p:sp>
    </p:spTree>
    <p:extLst>
      <p:ext uri="{BB962C8B-B14F-4D97-AF65-F5344CB8AC3E}">
        <p14:creationId xmlns:p14="http://schemas.microsoft.com/office/powerpoint/2010/main" val="2997579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Rectangle 2"/>
          <p:cNvSpPr>
            <a:spLocks noGrp="1" noChangeArrowheads="1"/>
          </p:cNvSpPr>
          <p:nvPr>
            <p:ph type="title"/>
          </p:nvPr>
        </p:nvSpPr>
        <p:spPr/>
        <p:txBody>
          <a:bodyPr/>
          <a:lstStyle/>
          <a:p>
            <a:r>
              <a:rPr lang="en-US" b="1" dirty="0">
                <a:solidFill>
                  <a:srgbClr val="FFC000"/>
                </a:solidFill>
              </a:rPr>
              <a:t>Root-to-leaves</a:t>
            </a:r>
            <a:r>
              <a:rPr lang="en-US" sz="3500" dirty="0" smtClean="0"/>
              <a:t> phase</a:t>
            </a:r>
            <a:r>
              <a:rPr lang="en-US" sz="3500" dirty="0"/>
              <a:t>, </a:t>
            </a:r>
            <a:r>
              <a:rPr lang="en-US" sz="3500" dirty="0" smtClean="0"/>
              <a:t>remarks</a:t>
            </a:r>
            <a:endParaRPr lang="en-US" sz="35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27427" name="Rectangle 3"/>
          <p:cNvSpPr>
            <a:spLocks noGrp="1" noChangeArrowheads="1"/>
          </p:cNvSpPr>
          <p:nvPr>
            <p:ph type="body" idx="4294967295"/>
          </p:nvPr>
        </p:nvSpPr>
        <p:spPr>
          <a:xfrm>
            <a:off x="231775" y="1495425"/>
            <a:ext cx="11960225" cy="4932363"/>
          </a:xfrm>
        </p:spPr>
        <p:txBody>
          <a:bodyPr/>
          <a:lstStyle/>
          <a:p>
            <a:pPr marL="457200" indent="-457200"/>
            <a:r>
              <a:rPr lang="en-US" sz="2000" dirty="0"/>
              <a:t>Number of operations for the down-sweep phase:</a:t>
            </a:r>
          </a:p>
          <a:p>
            <a:pPr marL="974725" lvl="1" indent="-403225"/>
            <a:r>
              <a:rPr lang="en-US" sz="1800" dirty="0"/>
              <a:t>Additions: n-1</a:t>
            </a:r>
          </a:p>
          <a:p>
            <a:pPr marL="974725" lvl="1" indent="-403225"/>
            <a:r>
              <a:rPr lang="en-US" sz="1800" dirty="0"/>
              <a:t>Overwrite ops. : n-1 (each overwrite shadows an addition)</a:t>
            </a:r>
          </a:p>
          <a:p>
            <a:pPr marL="974725" lvl="1" indent="-403225"/>
            <a:endParaRPr lang="en-US" sz="1800" dirty="0"/>
          </a:p>
          <a:p>
            <a:pPr marL="974725" lvl="1" indent="-403225"/>
            <a:endParaRPr lang="en-US" sz="1800" dirty="0"/>
          </a:p>
          <a:p>
            <a:pPr marL="457200" indent="-457200"/>
            <a:r>
              <a:rPr lang="en-US" sz="2000" dirty="0"/>
              <a:t>Total number of operations associated with this algorithm</a:t>
            </a:r>
          </a:p>
          <a:p>
            <a:pPr marL="974725" lvl="1" indent="-403225"/>
            <a:r>
              <a:rPr lang="en-US" sz="1800" dirty="0"/>
              <a:t>Additions: 2n-2</a:t>
            </a:r>
          </a:p>
          <a:p>
            <a:pPr marL="974725" lvl="1" indent="-403225"/>
            <a:r>
              <a:rPr lang="en-US" sz="1800" dirty="0"/>
              <a:t>Overwrite ops: n-1</a:t>
            </a:r>
          </a:p>
          <a:p>
            <a:pPr marL="974725" lvl="1" indent="-403225"/>
            <a:r>
              <a:rPr lang="en-US" sz="1800" dirty="0"/>
              <a:t>Looks comparable with the work load in the sequential solution</a:t>
            </a:r>
          </a:p>
          <a:p>
            <a:pPr marL="974725" lvl="1" indent="-403225"/>
            <a:endParaRPr lang="en-US" sz="1800" dirty="0"/>
          </a:p>
          <a:p>
            <a:pPr marL="974725" lvl="1" indent="-403225"/>
            <a:endParaRPr lang="en-US" sz="1800" dirty="0"/>
          </a:p>
          <a:p>
            <a:pPr marL="457200" indent="-457200"/>
            <a:r>
              <a:rPr lang="en-US" sz="2000" dirty="0"/>
              <a:t>Convoluted algorithm, indexing tricky to figure out</a:t>
            </a:r>
          </a:p>
          <a:p>
            <a:pPr marL="974725" lvl="1" indent="-403225"/>
            <a:r>
              <a:rPr lang="en-US" sz="1800" dirty="0"/>
              <a:t>Kernel shown on next slide</a:t>
            </a:r>
          </a:p>
        </p:txBody>
      </p:sp>
    </p:spTree>
    <p:extLst>
      <p:ext uri="{BB962C8B-B14F-4D97-AF65-F5344CB8AC3E}">
        <p14:creationId xmlns:p14="http://schemas.microsoft.com/office/powerpoint/2010/main" val="371527737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6" name="Text Box 4"/>
          <p:cNvSpPr txBox="1">
            <a:spLocks noChangeArrowheads="1"/>
          </p:cNvSpPr>
          <p:nvPr/>
        </p:nvSpPr>
        <p:spPr bwMode="auto">
          <a:xfrm>
            <a:off x="5912230" y="55027"/>
            <a:ext cx="5938838" cy="6645275"/>
          </a:xfrm>
          <a:prstGeom prst="rect">
            <a:avLst/>
          </a:prstGeom>
          <a:solidFill>
            <a:srgbClr val="EAEAEA"/>
          </a:solidFill>
          <a:ln w="9525">
            <a:solidFill>
              <a:srgbClr val="000000"/>
            </a:solidFill>
            <a:miter lim="800000"/>
            <a:headEnd/>
            <a:tailEnd/>
          </a:ln>
          <a:effectLst/>
        </p:spPr>
        <p:txBody>
          <a:bodyPr/>
          <a:lstStyle/>
          <a:p>
            <a:r>
              <a:rPr lang="en-US" sz="900" b="1" dirty="0">
                <a:solidFill>
                  <a:schemeClr val="bg2"/>
                </a:solidFill>
                <a:latin typeface="Courier New" pitchFamily="49" charset="0"/>
              </a:rPr>
              <a:t>01|</a:t>
            </a:r>
            <a:r>
              <a:rPr lang="en-US" sz="900" b="1" dirty="0">
                <a:solidFill>
                  <a:srgbClr val="000000"/>
                </a:solidFill>
                <a:latin typeface="Courier New" pitchFamily="49" charset="0"/>
              </a:rPr>
              <a:t>  __global__</a:t>
            </a:r>
            <a:r>
              <a:rPr lang="en-US" sz="900" b="1" dirty="0">
                <a:latin typeface="Courier New" pitchFamily="49" charset="0"/>
              </a:rPr>
              <a:t> </a:t>
            </a:r>
            <a:r>
              <a:rPr lang="en-US" sz="900" b="1" dirty="0">
                <a:solidFill>
                  <a:srgbClr val="0000FF"/>
                </a:solidFill>
                <a:latin typeface="Courier New" pitchFamily="49" charset="0"/>
              </a:rPr>
              <a:t>void</a:t>
            </a:r>
            <a:r>
              <a:rPr lang="en-US" sz="900" b="1" dirty="0">
                <a:latin typeface="Courier New" pitchFamily="49" charset="0"/>
              </a:rPr>
              <a:t> </a:t>
            </a:r>
            <a:r>
              <a:rPr lang="en-US" sz="900" b="1" dirty="0" err="1">
                <a:solidFill>
                  <a:srgbClr val="000000"/>
                </a:solidFill>
                <a:latin typeface="Courier New" pitchFamily="49" charset="0"/>
              </a:rPr>
              <a:t>prescan</a:t>
            </a:r>
            <a:r>
              <a:rPr lang="en-US" sz="900" b="1" dirty="0">
                <a:latin typeface="Courier New" pitchFamily="49" charset="0"/>
              </a:rPr>
              <a:t>(</a:t>
            </a:r>
            <a:r>
              <a:rPr lang="en-US" sz="900" b="1" dirty="0">
                <a:solidFill>
                  <a:srgbClr val="0000FF"/>
                </a:solidFill>
                <a:latin typeface="Courier New" pitchFamily="49" charset="0"/>
              </a:rPr>
              <a:t>float</a:t>
            </a:r>
            <a:r>
              <a:rPr lang="en-US" sz="900" b="1" dirty="0">
                <a:latin typeface="Courier New" pitchFamily="49" charset="0"/>
              </a:rPr>
              <a:t> *</a:t>
            </a:r>
            <a:r>
              <a:rPr lang="en-US" sz="900" b="1" dirty="0" err="1">
                <a:solidFill>
                  <a:srgbClr val="000000"/>
                </a:solidFill>
                <a:latin typeface="Courier New" pitchFamily="49" charset="0"/>
              </a:rPr>
              <a:t>g_odata</a:t>
            </a:r>
            <a:r>
              <a:rPr lang="en-US" sz="900" b="1" dirty="0">
                <a:latin typeface="Courier New" pitchFamily="49" charset="0"/>
              </a:rPr>
              <a:t>, </a:t>
            </a:r>
            <a:r>
              <a:rPr lang="en-US" sz="900" b="1" dirty="0">
                <a:solidFill>
                  <a:srgbClr val="0000FF"/>
                </a:solidFill>
                <a:latin typeface="Courier New" pitchFamily="49" charset="0"/>
              </a:rPr>
              <a:t>float</a:t>
            </a:r>
            <a:r>
              <a:rPr lang="en-US" sz="900" b="1" dirty="0">
                <a:latin typeface="Courier New" pitchFamily="49" charset="0"/>
              </a:rPr>
              <a:t> *</a:t>
            </a:r>
            <a:r>
              <a:rPr lang="en-US" sz="900" b="1" dirty="0" err="1">
                <a:solidFill>
                  <a:srgbClr val="000000"/>
                </a:solidFill>
                <a:latin typeface="Courier New" pitchFamily="49" charset="0"/>
              </a:rPr>
              <a:t>g_idata</a:t>
            </a:r>
            <a:r>
              <a:rPr lang="en-US" sz="900" b="1" dirty="0">
                <a:latin typeface="Courier New" pitchFamily="49" charset="0"/>
              </a:rPr>
              <a:t>, </a:t>
            </a:r>
            <a:r>
              <a:rPr lang="en-US" sz="900" b="1" dirty="0" err="1">
                <a:solidFill>
                  <a:srgbClr val="0000FF"/>
                </a:solidFill>
                <a:latin typeface="Courier New" pitchFamily="49" charset="0"/>
              </a:rPr>
              <a:t>int</a:t>
            </a:r>
            <a:r>
              <a:rPr lang="en-US" sz="900" b="1" dirty="0">
                <a:latin typeface="Courier New" pitchFamily="49" charset="0"/>
              </a:rPr>
              <a:t> </a:t>
            </a:r>
            <a:r>
              <a:rPr lang="en-US" sz="900" b="1" dirty="0">
                <a:solidFill>
                  <a:srgbClr val="000000"/>
                </a:solidFill>
                <a:latin typeface="Courier New" pitchFamily="49" charset="0"/>
              </a:rPr>
              <a:t>n</a:t>
            </a:r>
            <a:r>
              <a:rPr lang="en-US" sz="900" b="1" dirty="0">
                <a:latin typeface="Courier New" pitchFamily="49" charset="0"/>
              </a:rPr>
              <a:t>)</a:t>
            </a:r>
          </a:p>
          <a:p>
            <a:r>
              <a:rPr lang="en-US" sz="900" b="1" dirty="0">
                <a:solidFill>
                  <a:schemeClr val="bg2"/>
                </a:solidFill>
                <a:latin typeface="Courier New" pitchFamily="49" charset="0"/>
              </a:rPr>
              <a:t>02|</a:t>
            </a:r>
            <a:r>
              <a:rPr lang="en-US" sz="900" b="1" dirty="0">
                <a:latin typeface="Courier New" pitchFamily="49" charset="0"/>
              </a:rPr>
              <a:t> {</a:t>
            </a:r>
          </a:p>
          <a:p>
            <a:r>
              <a:rPr lang="en-US" sz="900" b="1" dirty="0">
                <a:solidFill>
                  <a:schemeClr val="bg2"/>
                </a:solidFill>
                <a:latin typeface="Courier New" pitchFamily="49" charset="0"/>
              </a:rPr>
              <a:t>03|</a:t>
            </a:r>
            <a:r>
              <a:rPr lang="en-US" sz="900" b="1" dirty="0">
                <a:latin typeface="Courier New" pitchFamily="49" charset="0"/>
              </a:rPr>
              <a:t>     </a:t>
            </a:r>
            <a:r>
              <a:rPr lang="en-US" sz="900" b="1" dirty="0">
                <a:solidFill>
                  <a:srgbClr val="0000FF"/>
                </a:solidFill>
                <a:latin typeface="Courier New" pitchFamily="49" charset="0"/>
              </a:rPr>
              <a:t>extern volatile</a:t>
            </a:r>
            <a:r>
              <a:rPr lang="en-US" sz="900" b="1" dirty="0">
                <a:latin typeface="Courier New" pitchFamily="49" charset="0"/>
              </a:rPr>
              <a:t>  </a:t>
            </a:r>
            <a:r>
              <a:rPr lang="en-US" sz="900" b="1" dirty="0">
                <a:solidFill>
                  <a:srgbClr val="000000"/>
                </a:solidFill>
                <a:latin typeface="Courier New" pitchFamily="49" charset="0"/>
              </a:rPr>
              <a:t>__shared__</a:t>
            </a:r>
            <a:r>
              <a:rPr lang="en-US" sz="900" b="1" dirty="0">
                <a:latin typeface="Courier New" pitchFamily="49" charset="0"/>
              </a:rPr>
              <a:t>  </a:t>
            </a:r>
            <a:r>
              <a:rPr lang="en-US" sz="900" b="1" dirty="0">
                <a:solidFill>
                  <a:srgbClr val="0000FF"/>
                </a:solidFill>
                <a:latin typeface="Courier New" pitchFamily="49" charset="0"/>
              </a:rPr>
              <a:t>float</a:t>
            </a:r>
            <a:r>
              <a:rPr lang="en-US" sz="900" b="1" dirty="0">
                <a:latin typeface="Courier New" pitchFamily="49" charset="0"/>
              </a:rPr>
              <a:t> </a:t>
            </a:r>
            <a:r>
              <a:rPr lang="en-US" sz="900" b="1" dirty="0">
                <a:solidFill>
                  <a:srgbClr val="000000"/>
                </a:solidFill>
                <a:latin typeface="Courier New" pitchFamily="49" charset="0"/>
              </a:rPr>
              <a:t>temp</a:t>
            </a:r>
            <a:r>
              <a:rPr lang="en-US" sz="900" b="1" dirty="0">
                <a:latin typeface="Courier New" pitchFamily="49" charset="0"/>
              </a:rPr>
              <a:t>[];</a:t>
            </a:r>
            <a:r>
              <a:rPr lang="en-US" sz="900" b="1" dirty="0">
                <a:solidFill>
                  <a:srgbClr val="008000"/>
                </a:solidFill>
                <a:latin typeface="Courier New" pitchFamily="49" charset="0"/>
              </a:rPr>
              <a:t>// allocated on invocation</a:t>
            </a:r>
          </a:p>
          <a:p>
            <a:r>
              <a:rPr lang="en-US" sz="900" b="1" dirty="0">
                <a:solidFill>
                  <a:schemeClr val="bg2"/>
                </a:solidFill>
                <a:latin typeface="Courier New" pitchFamily="49" charset="0"/>
              </a:rPr>
              <a:t>04|</a:t>
            </a:r>
            <a:r>
              <a:rPr lang="en-US" sz="900" b="1" dirty="0">
                <a:solidFill>
                  <a:srgbClr val="008000"/>
                </a:solidFill>
                <a:latin typeface="Courier New" pitchFamily="49" charset="0"/>
              </a:rPr>
              <a:t> </a:t>
            </a:r>
          </a:p>
          <a:p>
            <a:r>
              <a:rPr lang="en-US" sz="900" b="1" dirty="0">
                <a:solidFill>
                  <a:schemeClr val="bg2"/>
                </a:solidFill>
                <a:latin typeface="Courier New" pitchFamily="49" charset="0"/>
              </a:rPr>
              <a:t>05|</a:t>
            </a:r>
            <a:r>
              <a:rPr lang="en-US" sz="900" b="1" dirty="0">
                <a:latin typeface="Courier New" pitchFamily="49" charset="0"/>
              </a:rPr>
              <a:t> </a:t>
            </a:r>
          </a:p>
          <a:p>
            <a:r>
              <a:rPr lang="en-US" sz="900" b="1" dirty="0">
                <a:solidFill>
                  <a:schemeClr val="bg2"/>
                </a:solidFill>
                <a:latin typeface="Courier New" pitchFamily="49" charset="0"/>
              </a:rPr>
              <a:t>06|</a:t>
            </a:r>
            <a:r>
              <a:rPr lang="en-US" sz="900" b="1" dirty="0">
                <a:latin typeface="Courier New" pitchFamily="49" charset="0"/>
              </a:rPr>
              <a:t>     </a:t>
            </a:r>
            <a:r>
              <a:rPr lang="en-US" sz="900" b="1" dirty="0" err="1">
                <a:solidFill>
                  <a:srgbClr val="0000FF"/>
                </a:solidFill>
                <a:latin typeface="Courier New" pitchFamily="49" charset="0"/>
              </a:rPr>
              <a:t>int</a:t>
            </a:r>
            <a:r>
              <a:rPr lang="en-US" sz="900" b="1" dirty="0">
                <a:latin typeface="Courier New" pitchFamily="49" charset="0"/>
              </a:rPr>
              <a:t> </a:t>
            </a:r>
            <a:r>
              <a:rPr lang="en-US" sz="900" b="1" dirty="0" err="1">
                <a:solidFill>
                  <a:srgbClr val="000000"/>
                </a:solidFill>
                <a:latin typeface="Courier New" pitchFamily="49" charset="0"/>
              </a:rPr>
              <a:t>thid</a:t>
            </a:r>
            <a:r>
              <a:rPr lang="en-US" sz="900" b="1" dirty="0">
                <a:latin typeface="Courier New" pitchFamily="49" charset="0"/>
              </a:rPr>
              <a:t> = </a:t>
            </a:r>
            <a:r>
              <a:rPr lang="en-US" sz="900" b="1" dirty="0" err="1">
                <a:solidFill>
                  <a:srgbClr val="000000"/>
                </a:solidFill>
                <a:latin typeface="Courier New" pitchFamily="49" charset="0"/>
              </a:rPr>
              <a:t>threadIdx</a:t>
            </a:r>
            <a:r>
              <a:rPr lang="en-US" sz="900" b="1" dirty="0" err="1">
                <a:latin typeface="Courier New" pitchFamily="49" charset="0"/>
              </a:rPr>
              <a:t>.</a:t>
            </a:r>
            <a:r>
              <a:rPr lang="en-US" sz="900" b="1" dirty="0" err="1">
                <a:solidFill>
                  <a:srgbClr val="000000"/>
                </a:solidFill>
                <a:latin typeface="Courier New" pitchFamily="49" charset="0"/>
              </a:rPr>
              <a:t>x</a:t>
            </a:r>
            <a:r>
              <a:rPr lang="en-US" sz="900" b="1" dirty="0">
                <a:latin typeface="Courier New" pitchFamily="49" charset="0"/>
              </a:rPr>
              <a:t>;</a:t>
            </a:r>
          </a:p>
          <a:p>
            <a:r>
              <a:rPr lang="en-US" sz="900" b="1" dirty="0">
                <a:solidFill>
                  <a:schemeClr val="bg2"/>
                </a:solidFill>
                <a:latin typeface="Courier New" pitchFamily="49" charset="0"/>
              </a:rPr>
              <a:t>07|</a:t>
            </a:r>
            <a:r>
              <a:rPr lang="en-US" sz="900" b="1" dirty="0">
                <a:latin typeface="Courier New" pitchFamily="49" charset="0"/>
              </a:rPr>
              <a:t>     </a:t>
            </a:r>
            <a:r>
              <a:rPr lang="en-US" sz="900" b="1" dirty="0" err="1">
                <a:solidFill>
                  <a:srgbClr val="0000FF"/>
                </a:solidFill>
                <a:latin typeface="Courier New" pitchFamily="49" charset="0"/>
              </a:rPr>
              <a:t>int</a:t>
            </a:r>
            <a:r>
              <a:rPr lang="en-US" sz="900" b="1" dirty="0">
                <a:latin typeface="Courier New" pitchFamily="49" charset="0"/>
              </a:rPr>
              <a:t> </a:t>
            </a:r>
            <a:r>
              <a:rPr lang="en-US" sz="900" b="1" dirty="0">
                <a:solidFill>
                  <a:srgbClr val="000000"/>
                </a:solidFill>
                <a:latin typeface="Courier New" pitchFamily="49" charset="0"/>
              </a:rPr>
              <a:t>offset</a:t>
            </a:r>
            <a:r>
              <a:rPr lang="en-US" sz="900" b="1" dirty="0">
                <a:latin typeface="Courier New" pitchFamily="49" charset="0"/>
              </a:rPr>
              <a:t> = 1;</a:t>
            </a:r>
          </a:p>
          <a:p>
            <a:r>
              <a:rPr lang="en-US" sz="900" b="1" dirty="0">
                <a:solidFill>
                  <a:schemeClr val="bg2"/>
                </a:solidFill>
                <a:latin typeface="Courier New" pitchFamily="49" charset="0"/>
              </a:rPr>
              <a:t>08|</a:t>
            </a:r>
            <a:r>
              <a:rPr lang="en-US" sz="900" b="1" dirty="0">
                <a:latin typeface="Courier New" pitchFamily="49" charset="0"/>
              </a:rPr>
              <a:t> </a:t>
            </a:r>
          </a:p>
          <a:p>
            <a:r>
              <a:rPr lang="en-US" sz="900" b="1" dirty="0">
                <a:solidFill>
                  <a:schemeClr val="bg2"/>
                </a:solidFill>
                <a:latin typeface="Courier New" pitchFamily="49" charset="0"/>
              </a:rPr>
              <a:t>09|</a:t>
            </a:r>
            <a:r>
              <a:rPr lang="en-US" sz="900" b="1" dirty="0">
                <a:latin typeface="Courier New" pitchFamily="49" charset="0"/>
              </a:rPr>
              <a:t>     </a:t>
            </a:r>
            <a:r>
              <a:rPr lang="en-US" sz="900" b="1" dirty="0">
                <a:solidFill>
                  <a:srgbClr val="000000"/>
                </a:solidFill>
                <a:latin typeface="Courier New" pitchFamily="49" charset="0"/>
              </a:rPr>
              <a:t>temp</a:t>
            </a:r>
            <a:r>
              <a:rPr lang="en-US" sz="900" b="1" dirty="0">
                <a:latin typeface="Courier New" pitchFamily="49" charset="0"/>
              </a:rPr>
              <a:t>[2*</a:t>
            </a:r>
            <a:r>
              <a:rPr lang="en-US" sz="900" b="1" dirty="0" err="1">
                <a:solidFill>
                  <a:srgbClr val="000000"/>
                </a:solidFill>
                <a:latin typeface="Courier New" pitchFamily="49" charset="0"/>
              </a:rPr>
              <a:t>thid</a:t>
            </a:r>
            <a:r>
              <a:rPr lang="en-US" sz="900" b="1" dirty="0">
                <a:latin typeface="Courier New" pitchFamily="49" charset="0"/>
              </a:rPr>
              <a:t>]   = </a:t>
            </a:r>
            <a:r>
              <a:rPr lang="en-US" sz="900" b="1" dirty="0" err="1">
                <a:solidFill>
                  <a:srgbClr val="000000"/>
                </a:solidFill>
                <a:latin typeface="Courier New" pitchFamily="49" charset="0"/>
              </a:rPr>
              <a:t>g_idata</a:t>
            </a:r>
            <a:r>
              <a:rPr lang="en-US" sz="900" b="1" dirty="0">
                <a:latin typeface="Courier New" pitchFamily="49" charset="0"/>
              </a:rPr>
              <a:t>[2*</a:t>
            </a:r>
            <a:r>
              <a:rPr lang="en-US" sz="900" b="1" dirty="0" err="1">
                <a:solidFill>
                  <a:srgbClr val="000000"/>
                </a:solidFill>
                <a:latin typeface="Courier New" pitchFamily="49" charset="0"/>
              </a:rPr>
              <a:t>thid</a:t>
            </a:r>
            <a:r>
              <a:rPr lang="en-US" sz="900" b="1" dirty="0">
                <a:latin typeface="Courier New" pitchFamily="49" charset="0"/>
              </a:rPr>
              <a:t>]; </a:t>
            </a:r>
            <a:r>
              <a:rPr lang="en-US" sz="900" b="1" dirty="0">
                <a:solidFill>
                  <a:srgbClr val="008000"/>
                </a:solidFill>
                <a:latin typeface="Courier New" pitchFamily="49" charset="0"/>
              </a:rPr>
              <a:t>// load input into shared memory</a:t>
            </a:r>
          </a:p>
          <a:p>
            <a:r>
              <a:rPr lang="en-US" sz="900" b="1" dirty="0">
                <a:solidFill>
                  <a:schemeClr val="bg2"/>
                </a:solidFill>
                <a:latin typeface="Courier New" pitchFamily="49" charset="0"/>
              </a:rPr>
              <a:t>10|</a:t>
            </a:r>
            <a:r>
              <a:rPr lang="en-US" sz="900" b="1" dirty="0">
                <a:latin typeface="Courier New" pitchFamily="49" charset="0"/>
              </a:rPr>
              <a:t>     </a:t>
            </a:r>
            <a:r>
              <a:rPr lang="en-US" sz="900" b="1" dirty="0">
                <a:solidFill>
                  <a:srgbClr val="000000"/>
                </a:solidFill>
                <a:latin typeface="Courier New" pitchFamily="49" charset="0"/>
              </a:rPr>
              <a:t>temp</a:t>
            </a:r>
            <a:r>
              <a:rPr lang="en-US" sz="900" b="1" dirty="0">
                <a:latin typeface="Courier New" pitchFamily="49" charset="0"/>
              </a:rPr>
              <a:t>[2*</a:t>
            </a:r>
            <a:r>
              <a:rPr lang="en-US" sz="900" b="1" dirty="0">
                <a:solidFill>
                  <a:srgbClr val="000000"/>
                </a:solidFill>
                <a:latin typeface="Courier New" pitchFamily="49" charset="0"/>
              </a:rPr>
              <a:t>thid</a:t>
            </a:r>
            <a:r>
              <a:rPr lang="en-US" sz="900" b="1" dirty="0">
                <a:latin typeface="Courier New" pitchFamily="49" charset="0"/>
              </a:rPr>
              <a:t>+1] = </a:t>
            </a:r>
            <a:r>
              <a:rPr lang="en-US" sz="900" b="1" dirty="0" err="1">
                <a:solidFill>
                  <a:srgbClr val="000000"/>
                </a:solidFill>
                <a:latin typeface="Courier New" pitchFamily="49" charset="0"/>
              </a:rPr>
              <a:t>g_idata</a:t>
            </a:r>
            <a:r>
              <a:rPr lang="en-US" sz="900" b="1" dirty="0">
                <a:latin typeface="Courier New" pitchFamily="49" charset="0"/>
              </a:rPr>
              <a:t>[2*</a:t>
            </a:r>
            <a:r>
              <a:rPr lang="en-US" sz="900" b="1" dirty="0">
                <a:solidFill>
                  <a:srgbClr val="000000"/>
                </a:solidFill>
                <a:latin typeface="Courier New" pitchFamily="49" charset="0"/>
              </a:rPr>
              <a:t>thid</a:t>
            </a:r>
            <a:r>
              <a:rPr lang="en-US" sz="900" b="1" dirty="0">
                <a:latin typeface="Courier New" pitchFamily="49" charset="0"/>
              </a:rPr>
              <a:t>+1];</a:t>
            </a:r>
          </a:p>
          <a:p>
            <a:r>
              <a:rPr lang="en-US" sz="900" b="1" dirty="0">
                <a:solidFill>
                  <a:schemeClr val="bg2"/>
                </a:solidFill>
                <a:latin typeface="Courier New" pitchFamily="49" charset="0"/>
              </a:rPr>
              <a:t>11|</a:t>
            </a:r>
          </a:p>
          <a:p>
            <a:r>
              <a:rPr lang="en-US" sz="900" b="1" dirty="0">
                <a:solidFill>
                  <a:schemeClr val="bg2"/>
                </a:solidFill>
                <a:latin typeface="Courier New" pitchFamily="49" charset="0"/>
              </a:rPr>
              <a:t>12|</a:t>
            </a:r>
            <a:r>
              <a:rPr lang="en-US" sz="900" b="1" dirty="0">
                <a:latin typeface="Courier New" pitchFamily="49" charset="0"/>
              </a:rPr>
              <a:t>     </a:t>
            </a:r>
            <a:r>
              <a:rPr lang="en-US" sz="900" b="1" dirty="0">
                <a:solidFill>
                  <a:srgbClr val="0000FF"/>
                </a:solidFill>
                <a:latin typeface="Courier New" pitchFamily="49" charset="0"/>
              </a:rPr>
              <a:t>for</a:t>
            </a:r>
            <a:r>
              <a:rPr lang="en-US" sz="900" b="1" dirty="0">
                <a:latin typeface="Courier New" pitchFamily="49" charset="0"/>
              </a:rPr>
              <a:t> (</a:t>
            </a:r>
            <a:r>
              <a:rPr lang="en-US" sz="900" b="1" dirty="0" err="1">
                <a:solidFill>
                  <a:srgbClr val="0000FF"/>
                </a:solidFill>
                <a:latin typeface="Courier New" pitchFamily="49" charset="0"/>
              </a:rPr>
              <a:t>int</a:t>
            </a:r>
            <a:r>
              <a:rPr lang="en-US" sz="900" b="1" dirty="0">
                <a:latin typeface="Courier New" pitchFamily="49" charset="0"/>
              </a:rPr>
              <a:t> </a:t>
            </a:r>
            <a:r>
              <a:rPr lang="en-US" sz="900" b="1" dirty="0">
                <a:solidFill>
                  <a:srgbClr val="000000"/>
                </a:solidFill>
                <a:latin typeface="Courier New" pitchFamily="49" charset="0"/>
              </a:rPr>
              <a:t>d</a:t>
            </a:r>
            <a:r>
              <a:rPr lang="en-US" sz="900" b="1" dirty="0">
                <a:latin typeface="Courier New" pitchFamily="49" charset="0"/>
              </a:rPr>
              <a:t> = </a:t>
            </a:r>
            <a:r>
              <a:rPr lang="en-US" sz="900" b="1" dirty="0">
                <a:solidFill>
                  <a:srgbClr val="000000"/>
                </a:solidFill>
                <a:latin typeface="Courier New" pitchFamily="49" charset="0"/>
              </a:rPr>
              <a:t>n</a:t>
            </a:r>
            <a:r>
              <a:rPr lang="en-US" sz="900" b="1" dirty="0">
                <a:latin typeface="Courier New" pitchFamily="49" charset="0"/>
              </a:rPr>
              <a:t>&gt;&gt;1; </a:t>
            </a:r>
            <a:r>
              <a:rPr lang="en-US" sz="900" b="1" dirty="0">
                <a:solidFill>
                  <a:srgbClr val="000000"/>
                </a:solidFill>
                <a:latin typeface="Courier New" pitchFamily="49" charset="0"/>
              </a:rPr>
              <a:t>d</a:t>
            </a:r>
            <a:r>
              <a:rPr lang="en-US" sz="900" b="1" dirty="0">
                <a:latin typeface="Courier New" pitchFamily="49" charset="0"/>
              </a:rPr>
              <a:t> &gt; 0; </a:t>
            </a:r>
            <a:r>
              <a:rPr lang="en-US" sz="900" b="1" dirty="0">
                <a:solidFill>
                  <a:srgbClr val="000000"/>
                </a:solidFill>
                <a:latin typeface="Courier New" pitchFamily="49" charset="0"/>
              </a:rPr>
              <a:t>d</a:t>
            </a:r>
            <a:r>
              <a:rPr lang="en-US" sz="900" b="1" dirty="0">
                <a:latin typeface="Courier New" pitchFamily="49" charset="0"/>
              </a:rPr>
              <a:t> &gt;&gt;= 1) </a:t>
            </a:r>
            <a:r>
              <a:rPr lang="en-US" sz="900" b="1" dirty="0">
                <a:solidFill>
                  <a:srgbClr val="008000"/>
                </a:solidFill>
                <a:latin typeface="Courier New" pitchFamily="49" charset="0"/>
              </a:rPr>
              <a:t>// build sum in place up the tree</a:t>
            </a:r>
          </a:p>
          <a:p>
            <a:r>
              <a:rPr lang="en-US" sz="900" b="1" dirty="0">
                <a:solidFill>
                  <a:schemeClr val="bg2"/>
                </a:solidFill>
                <a:latin typeface="Courier New" pitchFamily="49" charset="0"/>
              </a:rPr>
              <a:t>13|</a:t>
            </a:r>
            <a:r>
              <a:rPr lang="en-US" sz="900" b="1" dirty="0">
                <a:latin typeface="Courier New" pitchFamily="49" charset="0"/>
              </a:rPr>
              <a:t>     {</a:t>
            </a:r>
          </a:p>
          <a:p>
            <a:r>
              <a:rPr lang="en-US" sz="900" b="1" dirty="0">
                <a:solidFill>
                  <a:schemeClr val="bg2"/>
                </a:solidFill>
                <a:latin typeface="Courier New" pitchFamily="49" charset="0"/>
              </a:rPr>
              <a:t>14|</a:t>
            </a:r>
            <a:r>
              <a:rPr lang="en-US" sz="900" b="1" dirty="0">
                <a:latin typeface="Courier New" pitchFamily="49" charset="0"/>
              </a:rPr>
              <a:t>       </a:t>
            </a:r>
            <a:r>
              <a:rPr lang="en-US" sz="900" b="1" dirty="0">
                <a:solidFill>
                  <a:srgbClr val="000000"/>
                </a:solidFill>
                <a:latin typeface="Courier New" pitchFamily="49" charset="0"/>
              </a:rPr>
              <a:t>__</a:t>
            </a:r>
            <a:r>
              <a:rPr lang="en-US" sz="900" b="1" dirty="0" err="1">
                <a:solidFill>
                  <a:srgbClr val="000000"/>
                </a:solidFill>
                <a:latin typeface="Courier New" pitchFamily="49" charset="0"/>
              </a:rPr>
              <a:t>syncthreads</a:t>
            </a:r>
            <a:r>
              <a:rPr lang="en-US" sz="900" b="1" dirty="0">
                <a:latin typeface="Courier New" pitchFamily="49" charset="0"/>
              </a:rPr>
              <a:t>();</a:t>
            </a:r>
          </a:p>
          <a:p>
            <a:r>
              <a:rPr lang="en-US" sz="900" b="1" dirty="0">
                <a:solidFill>
                  <a:schemeClr val="bg2"/>
                </a:solidFill>
                <a:latin typeface="Courier New" pitchFamily="49" charset="0"/>
              </a:rPr>
              <a:t>15|</a:t>
            </a:r>
          </a:p>
          <a:p>
            <a:r>
              <a:rPr lang="en-US" sz="900" b="1" dirty="0">
                <a:solidFill>
                  <a:schemeClr val="bg2"/>
                </a:solidFill>
                <a:latin typeface="Courier New" pitchFamily="49" charset="0"/>
              </a:rPr>
              <a:t>16|</a:t>
            </a:r>
            <a:r>
              <a:rPr lang="en-US" sz="900" b="1" dirty="0">
                <a:latin typeface="Courier New" pitchFamily="49" charset="0"/>
              </a:rPr>
              <a:t>       </a:t>
            </a:r>
            <a:r>
              <a:rPr lang="en-US" sz="900" b="1" dirty="0">
                <a:solidFill>
                  <a:srgbClr val="0000FF"/>
                </a:solidFill>
                <a:latin typeface="Courier New" pitchFamily="49" charset="0"/>
              </a:rPr>
              <a:t>if</a:t>
            </a:r>
            <a:r>
              <a:rPr lang="en-US" sz="900" b="1" dirty="0">
                <a:latin typeface="Courier New" pitchFamily="49" charset="0"/>
              </a:rPr>
              <a:t> (</a:t>
            </a:r>
            <a:r>
              <a:rPr lang="en-US" sz="900" b="1" dirty="0" err="1">
                <a:solidFill>
                  <a:srgbClr val="000000"/>
                </a:solidFill>
                <a:latin typeface="Courier New" pitchFamily="49" charset="0"/>
              </a:rPr>
              <a:t>thid</a:t>
            </a:r>
            <a:r>
              <a:rPr lang="en-US" sz="900" b="1" dirty="0">
                <a:latin typeface="Courier New" pitchFamily="49" charset="0"/>
              </a:rPr>
              <a:t> &lt; </a:t>
            </a:r>
            <a:r>
              <a:rPr lang="en-US" sz="900" b="1" dirty="0">
                <a:solidFill>
                  <a:srgbClr val="000000"/>
                </a:solidFill>
                <a:latin typeface="Courier New" pitchFamily="49" charset="0"/>
              </a:rPr>
              <a:t>d</a:t>
            </a:r>
            <a:r>
              <a:rPr lang="en-US" sz="900" b="1" dirty="0">
                <a:latin typeface="Courier New" pitchFamily="49" charset="0"/>
              </a:rPr>
              <a:t>) {</a:t>
            </a:r>
          </a:p>
          <a:p>
            <a:r>
              <a:rPr lang="en-US" sz="900" b="1" dirty="0">
                <a:solidFill>
                  <a:schemeClr val="bg2"/>
                </a:solidFill>
                <a:latin typeface="Courier New" pitchFamily="49" charset="0"/>
              </a:rPr>
              <a:t>18|</a:t>
            </a:r>
            <a:r>
              <a:rPr lang="en-US" sz="900" b="1" dirty="0">
                <a:latin typeface="Courier New" pitchFamily="49" charset="0"/>
              </a:rPr>
              <a:t>           </a:t>
            </a:r>
            <a:r>
              <a:rPr lang="en-US" sz="900" b="1" dirty="0" err="1">
                <a:solidFill>
                  <a:srgbClr val="0000FF"/>
                </a:solidFill>
                <a:latin typeface="Courier New" pitchFamily="49" charset="0"/>
              </a:rPr>
              <a:t>int</a:t>
            </a:r>
            <a:r>
              <a:rPr lang="en-US" sz="900" b="1" dirty="0">
                <a:latin typeface="Courier New" pitchFamily="49" charset="0"/>
              </a:rPr>
              <a:t> </a:t>
            </a:r>
            <a:r>
              <a:rPr lang="en-US" sz="900" b="1" dirty="0" err="1">
                <a:solidFill>
                  <a:srgbClr val="000000"/>
                </a:solidFill>
                <a:latin typeface="Courier New" pitchFamily="49" charset="0"/>
              </a:rPr>
              <a:t>ai</a:t>
            </a:r>
            <a:r>
              <a:rPr lang="en-US" sz="900" b="1" dirty="0">
                <a:latin typeface="Courier New" pitchFamily="49" charset="0"/>
              </a:rPr>
              <a:t> = </a:t>
            </a:r>
            <a:r>
              <a:rPr lang="en-US" sz="900" b="1" dirty="0">
                <a:solidFill>
                  <a:srgbClr val="000000"/>
                </a:solidFill>
                <a:latin typeface="Courier New" pitchFamily="49" charset="0"/>
              </a:rPr>
              <a:t>offset</a:t>
            </a:r>
            <a:r>
              <a:rPr lang="en-US" sz="900" b="1" dirty="0">
                <a:latin typeface="Courier New" pitchFamily="49" charset="0"/>
              </a:rPr>
              <a:t>*(2*</a:t>
            </a:r>
            <a:r>
              <a:rPr lang="en-US" sz="900" b="1" dirty="0">
                <a:solidFill>
                  <a:srgbClr val="000000"/>
                </a:solidFill>
                <a:latin typeface="Courier New" pitchFamily="49" charset="0"/>
              </a:rPr>
              <a:t>thid</a:t>
            </a:r>
            <a:r>
              <a:rPr lang="en-US" sz="900" b="1" dirty="0">
                <a:latin typeface="Courier New" pitchFamily="49" charset="0"/>
              </a:rPr>
              <a:t>+1)-1;</a:t>
            </a:r>
          </a:p>
          <a:p>
            <a:r>
              <a:rPr lang="en-US" sz="900" b="1" dirty="0">
                <a:solidFill>
                  <a:schemeClr val="bg2"/>
                </a:solidFill>
                <a:latin typeface="Courier New" pitchFamily="49" charset="0"/>
              </a:rPr>
              <a:t>19|</a:t>
            </a:r>
            <a:r>
              <a:rPr lang="en-US" sz="900" b="1" dirty="0">
                <a:latin typeface="Courier New" pitchFamily="49" charset="0"/>
              </a:rPr>
              <a:t>           </a:t>
            </a:r>
            <a:r>
              <a:rPr lang="en-US" sz="900" b="1" dirty="0" err="1">
                <a:solidFill>
                  <a:srgbClr val="0000FF"/>
                </a:solidFill>
                <a:latin typeface="Courier New" pitchFamily="49" charset="0"/>
              </a:rPr>
              <a:t>int</a:t>
            </a:r>
            <a:r>
              <a:rPr lang="en-US" sz="900" b="1" dirty="0">
                <a:latin typeface="Courier New" pitchFamily="49" charset="0"/>
              </a:rPr>
              <a:t> </a:t>
            </a:r>
            <a:r>
              <a:rPr lang="en-US" sz="900" b="1" dirty="0">
                <a:solidFill>
                  <a:srgbClr val="000000"/>
                </a:solidFill>
                <a:latin typeface="Courier New" pitchFamily="49" charset="0"/>
              </a:rPr>
              <a:t>bi</a:t>
            </a:r>
            <a:r>
              <a:rPr lang="en-US" sz="900" b="1" dirty="0">
                <a:latin typeface="Courier New" pitchFamily="49" charset="0"/>
              </a:rPr>
              <a:t> = </a:t>
            </a:r>
            <a:r>
              <a:rPr lang="en-US" sz="900" b="1" dirty="0">
                <a:solidFill>
                  <a:srgbClr val="000000"/>
                </a:solidFill>
                <a:latin typeface="Courier New" pitchFamily="49" charset="0"/>
              </a:rPr>
              <a:t>offset</a:t>
            </a:r>
            <a:r>
              <a:rPr lang="en-US" sz="900" b="1" dirty="0">
                <a:latin typeface="Courier New" pitchFamily="49" charset="0"/>
              </a:rPr>
              <a:t>*(2*</a:t>
            </a:r>
            <a:r>
              <a:rPr lang="en-US" sz="900" b="1" dirty="0">
                <a:solidFill>
                  <a:srgbClr val="000000"/>
                </a:solidFill>
                <a:latin typeface="Courier New" pitchFamily="49" charset="0"/>
              </a:rPr>
              <a:t>thid</a:t>
            </a:r>
            <a:r>
              <a:rPr lang="en-US" sz="900" b="1" dirty="0">
                <a:latin typeface="Courier New" pitchFamily="49" charset="0"/>
              </a:rPr>
              <a:t>+2)-1;</a:t>
            </a:r>
          </a:p>
          <a:p>
            <a:r>
              <a:rPr lang="en-US" sz="900" b="1" dirty="0">
                <a:solidFill>
                  <a:schemeClr val="bg2"/>
                </a:solidFill>
                <a:latin typeface="Courier New" pitchFamily="49" charset="0"/>
              </a:rPr>
              <a:t>20|</a:t>
            </a:r>
            <a:r>
              <a:rPr lang="en-US" sz="900" b="1" dirty="0">
                <a:latin typeface="Courier New" pitchFamily="49" charset="0"/>
              </a:rPr>
              <a:t> </a:t>
            </a:r>
          </a:p>
          <a:p>
            <a:r>
              <a:rPr lang="en-US" sz="900" b="1" dirty="0">
                <a:solidFill>
                  <a:schemeClr val="bg2"/>
                </a:solidFill>
                <a:latin typeface="Courier New" pitchFamily="49" charset="0"/>
              </a:rPr>
              <a:t>21|</a:t>
            </a:r>
            <a:r>
              <a:rPr lang="en-US" sz="900" b="1" dirty="0">
                <a:latin typeface="Courier New" pitchFamily="49" charset="0"/>
              </a:rPr>
              <a:t>           </a:t>
            </a:r>
            <a:r>
              <a:rPr lang="en-US" sz="900" b="1" dirty="0">
                <a:solidFill>
                  <a:srgbClr val="000000"/>
                </a:solidFill>
                <a:latin typeface="Courier New" pitchFamily="49" charset="0"/>
              </a:rPr>
              <a:t>temp</a:t>
            </a:r>
            <a:r>
              <a:rPr lang="en-US" sz="900" b="1" dirty="0">
                <a:latin typeface="Courier New" pitchFamily="49" charset="0"/>
              </a:rPr>
              <a:t>[</a:t>
            </a:r>
            <a:r>
              <a:rPr lang="en-US" sz="900" b="1" dirty="0">
                <a:solidFill>
                  <a:srgbClr val="000000"/>
                </a:solidFill>
                <a:latin typeface="Courier New" pitchFamily="49" charset="0"/>
              </a:rPr>
              <a:t>bi</a:t>
            </a:r>
            <a:r>
              <a:rPr lang="en-US" sz="900" b="1" dirty="0">
                <a:latin typeface="Courier New" pitchFamily="49" charset="0"/>
              </a:rPr>
              <a:t>] += </a:t>
            </a:r>
            <a:r>
              <a:rPr lang="en-US" sz="900" b="1" dirty="0">
                <a:solidFill>
                  <a:srgbClr val="000000"/>
                </a:solidFill>
                <a:latin typeface="Courier New" pitchFamily="49" charset="0"/>
              </a:rPr>
              <a:t>temp</a:t>
            </a:r>
            <a:r>
              <a:rPr lang="en-US" sz="900" b="1" dirty="0">
                <a:latin typeface="Courier New" pitchFamily="49" charset="0"/>
              </a:rPr>
              <a:t>[</a:t>
            </a:r>
            <a:r>
              <a:rPr lang="en-US" sz="900" b="1" dirty="0" err="1">
                <a:solidFill>
                  <a:srgbClr val="000000"/>
                </a:solidFill>
                <a:latin typeface="Courier New" pitchFamily="49" charset="0"/>
              </a:rPr>
              <a:t>ai</a:t>
            </a:r>
            <a:r>
              <a:rPr lang="en-US" sz="900" b="1" dirty="0">
                <a:latin typeface="Courier New" pitchFamily="49" charset="0"/>
              </a:rPr>
              <a:t>];        </a:t>
            </a:r>
          </a:p>
          <a:p>
            <a:r>
              <a:rPr lang="en-US" sz="900" b="1" dirty="0">
                <a:solidFill>
                  <a:schemeClr val="bg2"/>
                </a:solidFill>
                <a:latin typeface="Courier New" pitchFamily="49" charset="0"/>
              </a:rPr>
              <a:t>22|</a:t>
            </a:r>
            <a:r>
              <a:rPr lang="en-US" sz="900" b="1" dirty="0">
                <a:latin typeface="Courier New" pitchFamily="49" charset="0"/>
              </a:rPr>
              <a:t>       }</a:t>
            </a:r>
          </a:p>
          <a:p>
            <a:r>
              <a:rPr lang="en-US" sz="900" b="1" dirty="0">
                <a:solidFill>
                  <a:schemeClr val="bg2"/>
                </a:solidFill>
                <a:latin typeface="Courier New" pitchFamily="49" charset="0"/>
              </a:rPr>
              <a:t>23|</a:t>
            </a:r>
            <a:r>
              <a:rPr lang="en-US" sz="900" b="1" dirty="0">
                <a:latin typeface="Courier New" pitchFamily="49" charset="0"/>
              </a:rPr>
              <a:t>       </a:t>
            </a:r>
            <a:r>
              <a:rPr lang="en-US" sz="900" b="1" dirty="0">
                <a:solidFill>
                  <a:srgbClr val="000000"/>
                </a:solidFill>
                <a:latin typeface="Courier New" pitchFamily="49" charset="0"/>
              </a:rPr>
              <a:t>offset</a:t>
            </a:r>
            <a:r>
              <a:rPr lang="en-US" sz="900" b="1" dirty="0">
                <a:latin typeface="Courier New" pitchFamily="49" charset="0"/>
              </a:rPr>
              <a:t> &lt;&lt;= 1;  </a:t>
            </a:r>
            <a:r>
              <a:rPr lang="en-US" sz="900" b="1" dirty="0">
                <a:solidFill>
                  <a:srgbClr val="008000"/>
                </a:solidFill>
                <a:latin typeface="Courier New" pitchFamily="49" charset="0"/>
              </a:rPr>
              <a:t>//multiply by 2 implemented as bitwise operation</a:t>
            </a:r>
          </a:p>
          <a:p>
            <a:r>
              <a:rPr lang="en-US" sz="900" b="1" dirty="0">
                <a:solidFill>
                  <a:schemeClr val="bg2"/>
                </a:solidFill>
                <a:latin typeface="Courier New" pitchFamily="49" charset="0"/>
              </a:rPr>
              <a:t>24|</a:t>
            </a:r>
            <a:r>
              <a:rPr lang="en-US" sz="900" b="1" dirty="0">
                <a:latin typeface="Courier New" pitchFamily="49" charset="0"/>
              </a:rPr>
              <a:t>     }</a:t>
            </a:r>
          </a:p>
          <a:p>
            <a:r>
              <a:rPr lang="en-US" sz="900" b="1" dirty="0">
                <a:solidFill>
                  <a:schemeClr val="bg2"/>
                </a:solidFill>
                <a:latin typeface="Courier New" pitchFamily="49" charset="0"/>
              </a:rPr>
              <a:t>25|</a:t>
            </a:r>
          </a:p>
          <a:p>
            <a:r>
              <a:rPr lang="en-US" sz="900" b="1" dirty="0">
                <a:solidFill>
                  <a:schemeClr val="bg2"/>
                </a:solidFill>
                <a:latin typeface="Courier New" pitchFamily="49" charset="0"/>
              </a:rPr>
              <a:t>26|</a:t>
            </a:r>
            <a:r>
              <a:rPr lang="en-US" sz="900" b="1" dirty="0">
                <a:latin typeface="Courier New" pitchFamily="49" charset="0"/>
              </a:rPr>
              <a:t>     </a:t>
            </a:r>
            <a:r>
              <a:rPr lang="en-US" sz="900" b="1" dirty="0">
                <a:solidFill>
                  <a:srgbClr val="0000FF"/>
                </a:solidFill>
                <a:latin typeface="Courier New" pitchFamily="49" charset="0"/>
              </a:rPr>
              <a:t>if</a:t>
            </a:r>
            <a:r>
              <a:rPr lang="en-US" sz="900" b="1" dirty="0">
                <a:latin typeface="Courier New" pitchFamily="49" charset="0"/>
              </a:rPr>
              <a:t> (</a:t>
            </a:r>
            <a:r>
              <a:rPr lang="en-US" sz="900" b="1" dirty="0" err="1">
                <a:solidFill>
                  <a:srgbClr val="000000"/>
                </a:solidFill>
                <a:latin typeface="Courier New" pitchFamily="49" charset="0"/>
              </a:rPr>
              <a:t>thid</a:t>
            </a:r>
            <a:r>
              <a:rPr lang="en-US" sz="900" b="1" dirty="0">
                <a:latin typeface="Courier New" pitchFamily="49" charset="0"/>
              </a:rPr>
              <a:t> == 0) { </a:t>
            </a:r>
            <a:r>
              <a:rPr lang="en-US" sz="900" b="1" dirty="0">
                <a:solidFill>
                  <a:srgbClr val="000000"/>
                </a:solidFill>
                <a:latin typeface="Courier New" pitchFamily="49" charset="0"/>
              </a:rPr>
              <a:t>temp</a:t>
            </a:r>
            <a:r>
              <a:rPr lang="en-US" sz="900" b="1" dirty="0">
                <a:latin typeface="Courier New" pitchFamily="49" charset="0"/>
              </a:rPr>
              <a:t>[</a:t>
            </a:r>
            <a:r>
              <a:rPr lang="en-US" sz="900" b="1" dirty="0">
                <a:solidFill>
                  <a:srgbClr val="000000"/>
                </a:solidFill>
                <a:latin typeface="Courier New" pitchFamily="49" charset="0"/>
              </a:rPr>
              <a:t>n</a:t>
            </a:r>
            <a:r>
              <a:rPr lang="en-US" sz="900" b="1" dirty="0">
                <a:latin typeface="Courier New" pitchFamily="49" charset="0"/>
              </a:rPr>
              <a:t> - 1] = 0; } </a:t>
            </a:r>
            <a:r>
              <a:rPr lang="en-US" sz="900" b="1" dirty="0">
                <a:solidFill>
                  <a:srgbClr val="008000"/>
                </a:solidFill>
                <a:latin typeface="Courier New" pitchFamily="49" charset="0"/>
              </a:rPr>
              <a:t>// clear the last element</a:t>
            </a:r>
          </a:p>
          <a:p>
            <a:r>
              <a:rPr lang="en-US" sz="900" b="1" dirty="0">
                <a:solidFill>
                  <a:schemeClr val="bg2"/>
                </a:solidFill>
                <a:latin typeface="Courier New" pitchFamily="49" charset="0"/>
              </a:rPr>
              <a:t>27|</a:t>
            </a:r>
          </a:p>
          <a:p>
            <a:r>
              <a:rPr lang="en-US" sz="900" b="1" dirty="0">
                <a:solidFill>
                  <a:schemeClr val="bg2"/>
                </a:solidFill>
                <a:latin typeface="Courier New" pitchFamily="49" charset="0"/>
              </a:rPr>
              <a:t>28|</a:t>
            </a:r>
            <a:r>
              <a:rPr lang="en-US" sz="900" b="1" dirty="0">
                <a:latin typeface="Courier New" pitchFamily="49" charset="0"/>
              </a:rPr>
              <a:t>     </a:t>
            </a:r>
            <a:r>
              <a:rPr lang="en-US" sz="900" b="1" dirty="0">
                <a:solidFill>
                  <a:srgbClr val="0000FF"/>
                </a:solidFill>
                <a:latin typeface="Courier New" pitchFamily="49" charset="0"/>
              </a:rPr>
              <a:t>for</a:t>
            </a:r>
            <a:r>
              <a:rPr lang="en-US" sz="900" b="1" dirty="0">
                <a:latin typeface="Courier New" pitchFamily="49" charset="0"/>
              </a:rPr>
              <a:t> (</a:t>
            </a:r>
            <a:r>
              <a:rPr lang="en-US" sz="900" b="1" dirty="0" err="1">
                <a:solidFill>
                  <a:srgbClr val="0000FF"/>
                </a:solidFill>
                <a:latin typeface="Courier New" pitchFamily="49" charset="0"/>
              </a:rPr>
              <a:t>int</a:t>
            </a:r>
            <a:r>
              <a:rPr lang="en-US" sz="900" b="1" dirty="0">
                <a:latin typeface="Courier New" pitchFamily="49" charset="0"/>
              </a:rPr>
              <a:t> </a:t>
            </a:r>
            <a:r>
              <a:rPr lang="en-US" sz="900" b="1" dirty="0">
                <a:solidFill>
                  <a:srgbClr val="000000"/>
                </a:solidFill>
                <a:latin typeface="Courier New" pitchFamily="49" charset="0"/>
              </a:rPr>
              <a:t>d</a:t>
            </a:r>
            <a:r>
              <a:rPr lang="en-US" sz="900" b="1" dirty="0">
                <a:latin typeface="Courier New" pitchFamily="49" charset="0"/>
              </a:rPr>
              <a:t> = 1; </a:t>
            </a:r>
            <a:r>
              <a:rPr lang="en-US" sz="900" b="1" dirty="0">
                <a:solidFill>
                  <a:srgbClr val="000000"/>
                </a:solidFill>
                <a:latin typeface="Courier New" pitchFamily="49" charset="0"/>
              </a:rPr>
              <a:t>d</a:t>
            </a:r>
            <a:r>
              <a:rPr lang="en-US" sz="900" b="1" dirty="0">
                <a:latin typeface="Courier New" pitchFamily="49" charset="0"/>
              </a:rPr>
              <a:t> &lt; </a:t>
            </a:r>
            <a:r>
              <a:rPr lang="en-US" sz="900" b="1" dirty="0">
                <a:solidFill>
                  <a:srgbClr val="000000"/>
                </a:solidFill>
                <a:latin typeface="Courier New" pitchFamily="49" charset="0"/>
              </a:rPr>
              <a:t>n</a:t>
            </a:r>
            <a:r>
              <a:rPr lang="en-US" sz="900" b="1" dirty="0">
                <a:latin typeface="Courier New" pitchFamily="49" charset="0"/>
              </a:rPr>
              <a:t>; </a:t>
            </a:r>
            <a:r>
              <a:rPr lang="en-US" sz="900" b="1" dirty="0">
                <a:solidFill>
                  <a:srgbClr val="000000"/>
                </a:solidFill>
                <a:latin typeface="Courier New" pitchFamily="49" charset="0"/>
              </a:rPr>
              <a:t>d</a:t>
            </a:r>
            <a:r>
              <a:rPr lang="en-US" sz="900" b="1" dirty="0">
                <a:latin typeface="Courier New" pitchFamily="49" charset="0"/>
              </a:rPr>
              <a:t> *= 2) </a:t>
            </a:r>
            <a:r>
              <a:rPr lang="en-US" sz="900" b="1" dirty="0">
                <a:solidFill>
                  <a:srgbClr val="008000"/>
                </a:solidFill>
                <a:latin typeface="Courier New" pitchFamily="49" charset="0"/>
              </a:rPr>
              <a:t>// traverse down tree &amp; build scan</a:t>
            </a:r>
          </a:p>
          <a:p>
            <a:r>
              <a:rPr lang="en-US" sz="900" b="1" dirty="0">
                <a:solidFill>
                  <a:schemeClr val="bg2"/>
                </a:solidFill>
                <a:latin typeface="Courier New" pitchFamily="49" charset="0"/>
              </a:rPr>
              <a:t>29|</a:t>
            </a:r>
            <a:r>
              <a:rPr lang="en-US" sz="900" b="1" dirty="0">
                <a:latin typeface="Courier New" pitchFamily="49" charset="0"/>
              </a:rPr>
              <a:t>     {</a:t>
            </a:r>
          </a:p>
          <a:p>
            <a:r>
              <a:rPr lang="en-US" sz="900" b="1" dirty="0">
                <a:solidFill>
                  <a:schemeClr val="bg2"/>
                </a:solidFill>
                <a:latin typeface="Courier New" pitchFamily="49" charset="0"/>
              </a:rPr>
              <a:t>30|</a:t>
            </a:r>
            <a:r>
              <a:rPr lang="en-US" sz="900" b="1" dirty="0">
                <a:latin typeface="Courier New" pitchFamily="49" charset="0"/>
              </a:rPr>
              <a:t>         </a:t>
            </a:r>
            <a:r>
              <a:rPr lang="en-US" sz="900" b="1" dirty="0">
                <a:solidFill>
                  <a:srgbClr val="000000"/>
                </a:solidFill>
                <a:latin typeface="Courier New" pitchFamily="49" charset="0"/>
              </a:rPr>
              <a:t>offset</a:t>
            </a:r>
            <a:r>
              <a:rPr lang="en-US" sz="900" b="1" dirty="0">
                <a:latin typeface="Courier New" pitchFamily="49" charset="0"/>
              </a:rPr>
              <a:t> &gt;&gt;= 1; </a:t>
            </a:r>
          </a:p>
          <a:p>
            <a:r>
              <a:rPr lang="en-US" sz="900" b="1" dirty="0">
                <a:solidFill>
                  <a:schemeClr val="bg2"/>
                </a:solidFill>
                <a:latin typeface="Courier New" pitchFamily="49" charset="0"/>
              </a:rPr>
              <a:t>31|</a:t>
            </a:r>
            <a:r>
              <a:rPr lang="en-US" sz="900" b="1" dirty="0">
                <a:latin typeface="Courier New" pitchFamily="49" charset="0"/>
              </a:rPr>
              <a:t>         </a:t>
            </a:r>
            <a:r>
              <a:rPr lang="en-US" sz="900" b="1" dirty="0">
                <a:solidFill>
                  <a:srgbClr val="000000"/>
                </a:solidFill>
                <a:latin typeface="Courier New" pitchFamily="49" charset="0"/>
              </a:rPr>
              <a:t>__</a:t>
            </a:r>
            <a:r>
              <a:rPr lang="en-US" sz="900" b="1" dirty="0" err="1">
                <a:solidFill>
                  <a:srgbClr val="000000"/>
                </a:solidFill>
                <a:latin typeface="Courier New" pitchFamily="49" charset="0"/>
              </a:rPr>
              <a:t>syncthreads</a:t>
            </a:r>
            <a:r>
              <a:rPr lang="en-US" sz="900" b="1" dirty="0">
                <a:latin typeface="Courier New" pitchFamily="49" charset="0"/>
              </a:rPr>
              <a:t>();</a:t>
            </a:r>
          </a:p>
          <a:p>
            <a:r>
              <a:rPr lang="en-US" sz="900" b="1" dirty="0">
                <a:solidFill>
                  <a:schemeClr val="bg2"/>
                </a:solidFill>
                <a:latin typeface="Courier New" pitchFamily="49" charset="0"/>
              </a:rPr>
              <a:t>32|</a:t>
            </a:r>
            <a:r>
              <a:rPr lang="en-US" sz="900" b="1" dirty="0">
                <a:latin typeface="Courier New" pitchFamily="49" charset="0"/>
              </a:rPr>
              <a:t> </a:t>
            </a:r>
          </a:p>
          <a:p>
            <a:r>
              <a:rPr lang="en-US" sz="900" b="1" dirty="0">
                <a:solidFill>
                  <a:schemeClr val="bg2"/>
                </a:solidFill>
                <a:latin typeface="Courier New" pitchFamily="49" charset="0"/>
              </a:rPr>
              <a:t>33|       </a:t>
            </a:r>
            <a:r>
              <a:rPr lang="en-US" sz="900" b="1" dirty="0">
                <a:latin typeface="Courier New" pitchFamily="49" charset="0"/>
              </a:rPr>
              <a:t>  </a:t>
            </a:r>
            <a:r>
              <a:rPr lang="en-US" sz="900" b="1" dirty="0">
                <a:solidFill>
                  <a:srgbClr val="0000FF"/>
                </a:solidFill>
                <a:latin typeface="Courier New" pitchFamily="49" charset="0"/>
              </a:rPr>
              <a:t>if</a:t>
            </a:r>
            <a:r>
              <a:rPr lang="en-US" sz="900" b="1" dirty="0">
                <a:latin typeface="Courier New" pitchFamily="49" charset="0"/>
              </a:rPr>
              <a:t> (</a:t>
            </a:r>
            <a:r>
              <a:rPr lang="en-US" sz="900" b="1" dirty="0" err="1">
                <a:solidFill>
                  <a:srgbClr val="000000"/>
                </a:solidFill>
                <a:latin typeface="Courier New" pitchFamily="49" charset="0"/>
              </a:rPr>
              <a:t>thid</a:t>
            </a:r>
            <a:r>
              <a:rPr lang="en-US" sz="900" b="1" dirty="0">
                <a:latin typeface="Courier New" pitchFamily="49" charset="0"/>
              </a:rPr>
              <a:t> &lt; </a:t>
            </a:r>
            <a:r>
              <a:rPr lang="en-US" sz="900" b="1" dirty="0">
                <a:solidFill>
                  <a:srgbClr val="000000"/>
                </a:solidFill>
                <a:latin typeface="Courier New" pitchFamily="49" charset="0"/>
              </a:rPr>
              <a:t>d</a:t>
            </a:r>
            <a:r>
              <a:rPr lang="en-US" sz="900" b="1" dirty="0">
                <a:latin typeface="Courier New" pitchFamily="49" charset="0"/>
              </a:rPr>
              <a:t>)</a:t>
            </a:r>
          </a:p>
          <a:p>
            <a:r>
              <a:rPr lang="en-US" sz="900" b="1" dirty="0">
                <a:solidFill>
                  <a:schemeClr val="bg2"/>
                </a:solidFill>
                <a:latin typeface="Courier New" pitchFamily="49" charset="0"/>
              </a:rPr>
              <a:t>34|       </a:t>
            </a:r>
            <a:r>
              <a:rPr lang="en-US" sz="900" b="1" dirty="0">
                <a:latin typeface="Courier New" pitchFamily="49" charset="0"/>
              </a:rPr>
              <a:t>  {</a:t>
            </a:r>
          </a:p>
          <a:p>
            <a:r>
              <a:rPr lang="en-US" sz="900" b="1" dirty="0">
                <a:solidFill>
                  <a:schemeClr val="bg2"/>
                </a:solidFill>
                <a:latin typeface="Courier New" pitchFamily="49" charset="0"/>
              </a:rPr>
              <a:t>35|</a:t>
            </a:r>
            <a:r>
              <a:rPr lang="en-US" sz="900" b="1" dirty="0">
                <a:latin typeface="Courier New" pitchFamily="49" charset="0"/>
              </a:rPr>
              <a:t>            </a:t>
            </a:r>
            <a:r>
              <a:rPr lang="en-US" sz="900" b="1" dirty="0" err="1">
                <a:solidFill>
                  <a:srgbClr val="0000FF"/>
                </a:solidFill>
                <a:latin typeface="Courier New" pitchFamily="49" charset="0"/>
              </a:rPr>
              <a:t>int</a:t>
            </a:r>
            <a:r>
              <a:rPr lang="en-US" sz="900" b="1" dirty="0">
                <a:latin typeface="Courier New" pitchFamily="49" charset="0"/>
              </a:rPr>
              <a:t> </a:t>
            </a:r>
            <a:r>
              <a:rPr lang="en-US" sz="900" b="1" dirty="0" err="1">
                <a:solidFill>
                  <a:srgbClr val="000000"/>
                </a:solidFill>
                <a:latin typeface="Courier New" pitchFamily="49" charset="0"/>
              </a:rPr>
              <a:t>ai</a:t>
            </a:r>
            <a:r>
              <a:rPr lang="en-US" sz="900" b="1" dirty="0">
                <a:latin typeface="Courier New" pitchFamily="49" charset="0"/>
              </a:rPr>
              <a:t> = </a:t>
            </a:r>
            <a:r>
              <a:rPr lang="en-US" sz="900" b="1" dirty="0">
                <a:solidFill>
                  <a:srgbClr val="000000"/>
                </a:solidFill>
                <a:latin typeface="Courier New" pitchFamily="49" charset="0"/>
              </a:rPr>
              <a:t>offset</a:t>
            </a:r>
            <a:r>
              <a:rPr lang="en-US" sz="900" b="1" dirty="0">
                <a:latin typeface="Courier New" pitchFamily="49" charset="0"/>
              </a:rPr>
              <a:t>*(2*</a:t>
            </a:r>
            <a:r>
              <a:rPr lang="en-US" sz="900" b="1" dirty="0">
                <a:solidFill>
                  <a:srgbClr val="000000"/>
                </a:solidFill>
                <a:latin typeface="Courier New" pitchFamily="49" charset="0"/>
              </a:rPr>
              <a:t>thid</a:t>
            </a:r>
            <a:r>
              <a:rPr lang="en-US" sz="900" b="1" dirty="0">
                <a:latin typeface="Courier New" pitchFamily="49" charset="0"/>
              </a:rPr>
              <a:t>+1)-1;</a:t>
            </a:r>
          </a:p>
          <a:p>
            <a:r>
              <a:rPr lang="en-US" sz="900" b="1" dirty="0">
                <a:solidFill>
                  <a:schemeClr val="bg2"/>
                </a:solidFill>
                <a:latin typeface="Courier New" pitchFamily="49" charset="0"/>
              </a:rPr>
              <a:t>36|</a:t>
            </a:r>
            <a:r>
              <a:rPr lang="en-US" sz="900" b="1" dirty="0">
                <a:latin typeface="Courier New" pitchFamily="49" charset="0"/>
              </a:rPr>
              <a:t>            </a:t>
            </a:r>
            <a:r>
              <a:rPr lang="en-US" sz="900" b="1" dirty="0" err="1">
                <a:solidFill>
                  <a:srgbClr val="0000FF"/>
                </a:solidFill>
                <a:latin typeface="Courier New" pitchFamily="49" charset="0"/>
              </a:rPr>
              <a:t>int</a:t>
            </a:r>
            <a:r>
              <a:rPr lang="en-US" sz="900" b="1" dirty="0">
                <a:latin typeface="Courier New" pitchFamily="49" charset="0"/>
              </a:rPr>
              <a:t> </a:t>
            </a:r>
            <a:r>
              <a:rPr lang="en-US" sz="900" b="1" dirty="0">
                <a:solidFill>
                  <a:srgbClr val="000000"/>
                </a:solidFill>
                <a:latin typeface="Courier New" pitchFamily="49" charset="0"/>
              </a:rPr>
              <a:t>bi</a:t>
            </a:r>
            <a:r>
              <a:rPr lang="en-US" sz="900" b="1" dirty="0">
                <a:latin typeface="Courier New" pitchFamily="49" charset="0"/>
              </a:rPr>
              <a:t> = </a:t>
            </a:r>
            <a:r>
              <a:rPr lang="en-US" sz="900" b="1" dirty="0">
                <a:solidFill>
                  <a:srgbClr val="000000"/>
                </a:solidFill>
                <a:latin typeface="Courier New" pitchFamily="49" charset="0"/>
              </a:rPr>
              <a:t>offset</a:t>
            </a:r>
            <a:r>
              <a:rPr lang="en-US" sz="900" b="1" dirty="0">
                <a:latin typeface="Courier New" pitchFamily="49" charset="0"/>
              </a:rPr>
              <a:t>*(2*</a:t>
            </a:r>
            <a:r>
              <a:rPr lang="en-US" sz="900" b="1" dirty="0">
                <a:solidFill>
                  <a:srgbClr val="000000"/>
                </a:solidFill>
                <a:latin typeface="Courier New" pitchFamily="49" charset="0"/>
              </a:rPr>
              <a:t>thid</a:t>
            </a:r>
            <a:r>
              <a:rPr lang="en-US" sz="900" b="1" dirty="0">
                <a:latin typeface="Courier New" pitchFamily="49" charset="0"/>
              </a:rPr>
              <a:t>+2)-1;</a:t>
            </a:r>
          </a:p>
          <a:p>
            <a:r>
              <a:rPr lang="en-US" sz="900" b="1" dirty="0">
                <a:solidFill>
                  <a:schemeClr val="bg2"/>
                </a:solidFill>
                <a:latin typeface="Courier New" pitchFamily="49" charset="0"/>
              </a:rPr>
              <a:t>37|</a:t>
            </a:r>
          </a:p>
          <a:p>
            <a:r>
              <a:rPr lang="en-US" sz="900" b="1" dirty="0">
                <a:solidFill>
                  <a:schemeClr val="bg2"/>
                </a:solidFill>
                <a:latin typeface="Courier New" pitchFamily="49" charset="0"/>
              </a:rPr>
              <a:t>38|</a:t>
            </a:r>
            <a:r>
              <a:rPr lang="en-US" sz="900" b="1" dirty="0">
                <a:latin typeface="Courier New" pitchFamily="49" charset="0"/>
              </a:rPr>
              <a:t>            </a:t>
            </a:r>
            <a:r>
              <a:rPr lang="it-IT" sz="900" b="1" dirty="0">
                <a:solidFill>
                  <a:srgbClr val="0000FF"/>
                </a:solidFill>
                <a:latin typeface="Courier New" pitchFamily="49" charset="0"/>
              </a:rPr>
              <a:t>float</a:t>
            </a:r>
            <a:r>
              <a:rPr lang="it-IT" sz="900" b="1" dirty="0">
                <a:latin typeface="Courier New" pitchFamily="49" charset="0"/>
              </a:rPr>
              <a:t> </a:t>
            </a:r>
            <a:r>
              <a:rPr lang="it-IT" sz="900" b="1" dirty="0">
                <a:solidFill>
                  <a:srgbClr val="000000"/>
                </a:solidFill>
                <a:latin typeface="Courier New" pitchFamily="49" charset="0"/>
              </a:rPr>
              <a:t>t</a:t>
            </a:r>
            <a:r>
              <a:rPr lang="it-IT" sz="900" b="1" dirty="0">
                <a:latin typeface="Courier New" pitchFamily="49" charset="0"/>
              </a:rPr>
              <a:t>   = </a:t>
            </a:r>
            <a:r>
              <a:rPr lang="it-IT" sz="900" b="1" dirty="0">
                <a:solidFill>
                  <a:srgbClr val="000000"/>
                </a:solidFill>
                <a:latin typeface="Courier New" pitchFamily="49" charset="0"/>
              </a:rPr>
              <a:t>temp</a:t>
            </a:r>
            <a:r>
              <a:rPr lang="it-IT" sz="900" b="1" dirty="0">
                <a:latin typeface="Courier New" pitchFamily="49" charset="0"/>
              </a:rPr>
              <a:t>[</a:t>
            </a:r>
            <a:r>
              <a:rPr lang="it-IT" sz="900" b="1" dirty="0">
                <a:solidFill>
                  <a:srgbClr val="000000"/>
                </a:solidFill>
                <a:latin typeface="Courier New" pitchFamily="49" charset="0"/>
              </a:rPr>
              <a:t>ai</a:t>
            </a:r>
            <a:r>
              <a:rPr lang="it-IT" sz="900" b="1" dirty="0">
                <a:latin typeface="Courier New" pitchFamily="49" charset="0"/>
              </a:rPr>
              <a:t>];</a:t>
            </a:r>
          </a:p>
          <a:p>
            <a:r>
              <a:rPr lang="en-US" sz="900" b="1" dirty="0">
                <a:solidFill>
                  <a:schemeClr val="bg2"/>
                </a:solidFill>
                <a:latin typeface="Courier New" pitchFamily="49" charset="0"/>
              </a:rPr>
              <a:t>39|          </a:t>
            </a:r>
            <a:r>
              <a:rPr lang="en-US" sz="900" b="1" dirty="0">
                <a:latin typeface="Courier New" pitchFamily="49" charset="0"/>
              </a:rPr>
              <a:t> </a:t>
            </a:r>
            <a:r>
              <a:rPr lang="it-IT" sz="900" b="1" dirty="0">
                <a:latin typeface="Courier New" pitchFamily="49" charset="0"/>
              </a:rPr>
              <a:t> </a:t>
            </a:r>
            <a:r>
              <a:rPr lang="it-IT" sz="900" b="1" dirty="0">
                <a:solidFill>
                  <a:srgbClr val="000000"/>
                </a:solidFill>
                <a:latin typeface="Courier New" pitchFamily="49" charset="0"/>
              </a:rPr>
              <a:t>temp</a:t>
            </a:r>
            <a:r>
              <a:rPr lang="it-IT" sz="900" b="1" dirty="0">
                <a:latin typeface="Courier New" pitchFamily="49" charset="0"/>
              </a:rPr>
              <a:t>[</a:t>
            </a:r>
            <a:r>
              <a:rPr lang="it-IT" sz="900" b="1" dirty="0">
                <a:solidFill>
                  <a:srgbClr val="000000"/>
                </a:solidFill>
                <a:latin typeface="Courier New" pitchFamily="49" charset="0"/>
              </a:rPr>
              <a:t>ai</a:t>
            </a:r>
            <a:r>
              <a:rPr lang="it-IT" sz="900" b="1" dirty="0">
                <a:latin typeface="Courier New" pitchFamily="49" charset="0"/>
              </a:rPr>
              <a:t>]  = </a:t>
            </a:r>
            <a:r>
              <a:rPr lang="it-IT" sz="900" b="1" dirty="0">
                <a:solidFill>
                  <a:srgbClr val="000000"/>
                </a:solidFill>
                <a:latin typeface="Courier New" pitchFamily="49" charset="0"/>
              </a:rPr>
              <a:t>temp</a:t>
            </a:r>
            <a:r>
              <a:rPr lang="it-IT" sz="900" b="1" dirty="0">
                <a:latin typeface="Courier New" pitchFamily="49" charset="0"/>
              </a:rPr>
              <a:t>[</a:t>
            </a:r>
            <a:r>
              <a:rPr lang="it-IT" sz="900" b="1" dirty="0">
                <a:solidFill>
                  <a:srgbClr val="000000"/>
                </a:solidFill>
                <a:latin typeface="Courier New" pitchFamily="49" charset="0"/>
              </a:rPr>
              <a:t>bi</a:t>
            </a:r>
            <a:r>
              <a:rPr lang="it-IT" sz="900" b="1" dirty="0">
                <a:latin typeface="Courier New" pitchFamily="49" charset="0"/>
              </a:rPr>
              <a:t>];</a:t>
            </a:r>
          </a:p>
          <a:p>
            <a:r>
              <a:rPr lang="en-US" sz="900" b="1" dirty="0">
                <a:solidFill>
                  <a:schemeClr val="bg2"/>
                </a:solidFill>
                <a:latin typeface="Courier New" pitchFamily="49" charset="0"/>
              </a:rPr>
              <a:t>40|</a:t>
            </a:r>
            <a:r>
              <a:rPr lang="en-US" sz="900" b="1" dirty="0">
                <a:latin typeface="Courier New" pitchFamily="49" charset="0"/>
              </a:rPr>
              <a:t> </a:t>
            </a:r>
            <a:r>
              <a:rPr lang="it-IT" sz="900" b="1" dirty="0">
                <a:latin typeface="Courier New" pitchFamily="49" charset="0"/>
              </a:rPr>
              <a:t>           </a:t>
            </a:r>
            <a:r>
              <a:rPr lang="en-US" sz="900" b="1" dirty="0">
                <a:solidFill>
                  <a:srgbClr val="000000"/>
                </a:solidFill>
                <a:latin typeface="Courier New" pitchFamily="49" charset="0"/>
              </a:rPr>
              <a:t>temp</a:t>
            </a:r>
            <a:r>
              <a:rPr lang="en-US" sz="900" b="1" dirty="0">
                <a:latin typeface="Courier New" pitchFamily="49" charset="0"/>
              </a:rPr>
              <a:t>[</a:t>
            </a:r>
            <a:r>
              <a:rPr lang="en-US" sz="900" b="1" dirty="0">
                <a:solidFill>
                  <a:srgbClr val="000000"/>
                </a:solidFill>
                <a:latin typeface="Courier New" pitchFamily="49" charset="0"/>
              </a:rPr>
              <a:t>bi</a:t>
            </a:r>
            <a:r>
              <a:rPr lang="en-US" sz="900" b="1" dirty="0">
                <a:latin typeface="Courier New" pitchFamily="49" charset="0"/>
              </a:rPr>
              <a:t>] += </a:t>
            </a:r>
            <a:r>
              <a:rPr lang="en-US" sz="900" b="1" dirty="0">
                <a:solidFill>
                  <a:srgbClr val="000000"/>
                </a:solidFill>
                <a:latin typeface="Courier New" pitchFamily="49" charset="0"/>
              </a:rPr>
              <a:t>t</a:t>
            </a:r>
            <a:r>
              <a:rPr lang="en-US" sz="900" b="1" dirty="0">
                <a:latin typeface="Courier New" pitchFamily="49" charset="0"/>
              </a:rPr>
              <a:t>;</a:t>
            </a:r>
          </a:p>
          <a:p>
            <a:r>
              <a:rPr lang="en-US" sz="900" b="1" dirty="0">
                <a:solidFill>
                  <a:schemeClr val="bg2"/>
                </a:solidFill>
                <a:latin typeface="Courier New" pitchFamily="49" charset="0"/>
              </a:rPr>
              <a:t>41|</a:t>
            </a:r>
            <a:r>
              <a:rPr lang="en-US" sz="900" b="1" dirty="0">
                <a:latin typeface="Courier New" pitchFamily="49" charset="0"/>
              </a:rPr>
              <a:t>          }</a:t>
            </a:r>
          </a:p>
          <a:p>
            <a:r>
              <a:rPr lang="en-US" sz="900" b="1" dirty="0">
                <a:solidFill>
                  <a:schemeClr val="bg2"/>
                </a:solidFill>
                <a:latin typeface="Courier New" pitchFamily="49" charset="0"/>
              </a:rPr>
              <a:t>42|</a:t>
            </a:r>
            <a:r>
              <a:rPr lang="en-US" sz="900" b="1" dirty="0">
                <a:latin typeface="Courier New" pitchFamily="49" charset="0"/>
              </a:rPr>
              <a:t>     }</a:t>
            </a:r>
          </a:p>
          <a:p>
            <a:r>
              <a:rPr lang="en-US" sz="900" b="1" dirty="0">
                <a:solidFill>
                  <a:schemeClr val="bg2"/>
                </a:solidFill>
                <a:latin typeface="Courier New" pitchFamily="49" charset="0"/>
              </a:rPr>
              <a:t>43|</a:t>
            </a:r>
          </a:p>
          <a:p>
            <a:r>
              <a:rPr lang="en-US" sz="900" b="1" dirty="0">
                <a:solidFill>
                  <a:schemeClr val="bg2"/>
                </a:solidFill>
                <a:latin typeface="Courier New" pitchFamily="49" charset="0"/>
              </a:rPr>
              <a:t>44|</a:t>
            </a:r>
            <a:r>
              <a:rPr lang="en-US" sz="900" b="1" dirty="0">
                <a:latin typeface="Courier New" pitchFamily="49" charset="0"/>
              </a:rPr>
              <a:t>     </a:t>
            </a:r>
            <a:r>
              <a:rPr lang="en-US" sz="900" b="1" dirty="0">
                <a:solidFill>
                  <a:srgbClr val="000000"/>
                </a:solidFill>
                <a:latin typeface="Courier New" pitchFamily="49" charset="0"/>
              </a:rPr>
              <a:t>__</a:t>
            </a:r>
            <a:r>
              <a:rPr lang="en-US" sz="900" b="1" dirty="0" err="1">
                <a:solidFill>
                  <a:srgbClr val="000000"/>
                </a:solidFill>
                <a:latin typeface="Courier New" pitchFamily="49" charset="0"/>
              </a:rPr>
              <a:t>syncthreads</a:t>
            </a:r>
            <a:r>
              <a:rPr lang="en-US" sz="900" b="1" dirty="0">
                <a:latin typeface="Courier New" pitchFamily="49" charset="0"/>
              </a:rPr>
              <a:t>();</a:t>
            </a:r>
          </a:p>
          <a:p>
            <a:r>
              <a:rPr lang="en-US" sz="900" b="1" dirty="0">
                <a:solidFill>
                  <a:schemeClr val="bg2"/>
                </a:solidFill>
                <a:latin typeface="Courier New" pitchFamily="49" charset="0"/>
              </a:rPr>
              <a:t>45|</a:t>
            </a:r>
          </a:p>
          <a:p>
            <a:r>
              <a:rPr lang="en-US" sz="900" b="1" dirty="0">
                <a:solidFill>
                  <a:schemeClr val="bg2"/>
                </a:solidFill>
                <a:latin typeface="Courier New" pitchFamily="49" charset="0"/>
              </a:rPr>
              <a:t>46|</a:t>
            </a:r>
            <a:r>
              <a:rPr lang="en-US" sz="900" b="1" dirty="0">
                <a:latin typeface="Courier New" pitchFamily="49" charset="0"/>
              </a:rPr>
              <a:t>     </a:t>
            </a:r>
            <a:r>
              <a:rPr lang="en-US" sz="900" b="1" dirty="0" err="1">
                <a:solidFill>
                  <a:srgbClr val="000000"/>
                </a:solidFill>
                <a:latin typeface="Courier New" pitchFamily="49" charset="0"/>
              </a:rPr>
              <a:t>g_odata</a:t>
            </a:r>
            <a:r>
              <a:rPr lang="en-US" sz="900" b="1" dirty="0">
                <a:latin typeface="Courier New" pitchFamily="49" charset="0"/>
              </a:rPr>
              <a:t>[2*</a:t>
            </a:r>
            <a:r>
              <a:rPr lang="en-US" sz="900" b="1" dirty="0" err="1">
                <a:solidFill>
                  <a:srgbClr val="000000"/>
                </a:solidFill>
                <a:latin typeface="Courier New" pitchFamily="49" charset="0"/>
              </a:rPr>
              <a:t>thid</a:t>
            </a:r>
            <a:r>
              <a:rPr lang="en-US" sz="900" b="1" dirty="0">
                <a:latin typeface="Courier New" pitchFamily="49" charset="0"/>
              </a:rPr>
              <a:t>]   = </a:t>
            </a:r>
            <a:r>
              <a:rPr lang="en-US" sz="900" b="1" dirty="0">
                <a:solidFill>
                  <a:srgbClr val="000000"/>
                </a:solidFill>
                <a:latin typeface="Courier New" pitchFamily="49" charset="0"/>
              </a:rPr>
              <a:t>temp</a:t>
            </a:r>
            <a:r>
              <a:rPr lang="en-US" sz="900" b="1" dirty="0">
                <a:latin typeface="Courier New" pitchFamily="49" charset="0"/>
              </a:rPr>
              <a:t>[2*</a:t>
            </a:r>
            <a:r>
              <a:rPr lang="en-US" sz="900" b="1" dirty="0" err="1">
                <a:solidFill>
                  <a:srgbClr val="000000"/>
                </a:solidFill>
                <a:latin typeface="Courier New" pitchFamily="49" charset="0"/>
              </a:rPr>
              <a:t>thid</a:t>
            </a:r>
            <a:r>
              <a:rPr lang="en-US" sz="900" b="1" dirty="0">
                <a:latin typeface="Courier New" pitchFamily="49" charset="0"/>
              </a:rPr>
              <a:t>]; </a:t>
            </a:r>
            <a:r>
              <a:rPr lang="en-US" sz="900" b="1" dirty="0">
                <a:solidFill>
                  <a:srgbClr val="008000"/>
                </a:solidFill>
                <a:latin typeface="Courier New" pitchFamily="49" charset="0"/>
              </a:rPr>
              <a:t>// write results to device memory</a:t>
            </a:r>
          </a:p>
          <a:p>
            <a:r>
              <a:rPr lang="en-US" sz="900" b="1" dirty="0">
                <a:solidFill>
                  <a:schemeClr val="bg2"/>
                </a:solidFill>
                <a:latin typeface="Courier New" pitchFamily="49" charset="0"/>
              </a:rPr>
              <a:t>47|</a:t>
            </a:r>
            <a:r>
              <a:rPr lang="en-US" sz="900" b="1" dirty="0">
                <a:latin typeface="Courier New" pitchFamily="49" charset="0"/>
              </a:rPr>
              <a:t>     </a:t>
            </a:r>
            <a:r>
              <a:rPr lang="en-US" sz="900" b="1" dirty="0" err="1">
                <a:solidFill>
                  <a:srgbClr val="000000"/>
                </a:solidFill>
                <a:latin typeface="Courier New" pitchFamily="49" charset="0"/>
              </a:rPr>
              <a:t>g_odata</a:t>
            </a:r>
            <a:r>
              <a:rPr lang="en-US" sz="900" b="1" dirty="0">
                <a:latin typeface="Courier New" pitchFamily="49" charset="0"/>
              </a:rPr>
              <a:t>[2*</a:t>
            </a:r>
            <a:r>
              <a:rPr lang="en-US" sz="900" b="1" dirty="0">
                <a:solidFill>
                  <a:srgbClr val="000000"/>
                </a:solidFill>
                <a:latin typeface="Courier New" pitchFamily="49" charset="0"/>
              </a:rPr>
              <a:t>thid</a:t>
            </a:r>
            <a:r>
              <a:rPr lang="en-US" sz="900" b="1" dirty="0">
                <a:latin typeface="Courier New" pitchFamily="49" charset="0"/>
              </a:rPr>
              <a:t>+1] = </a:t>
            </a:r>
            <a:r>
              <a:rPr lang="en-US" sz="900" b="1" dirty="0">
                <a:solidFill>
                  <a:srgbClr val="000000"/>
                </a:solidFill>
                <a:latin typeface="Courier New" pitchFamily="49" charset="0"/>
              </a:rPr>
              <a:t>temp</a:t>
            </a:r>
            <a:r>
              <a:rPr lang="en-US" sz="900" b="1" dirty="0">
                <a:latin typeface="Courier New" pitchFamily="49" charset="0"/>
              </a:rPr>
              <a:t>[2*</a:t>
            </a:r>
            <a:r>
              <a:rPr lang="en-US" sz="900" b="1" dirty="0">
                <a:solidFill>
                  <a:srgbClr val="000000"/>
                </a:solidFill>
                <a:latin typeface="Courier New" pitchFamily="49" charset="0"/>
              </a:rPr>
              <a:t>thid</a:t>
            </a:r>
            <a:r>
              <a:rPr lang="en-US" sz="900" b="1" dirty="0">
                <a:latin typeface="Courier New" pitchFamily="49" charset="0"/>
              </a:rPr>
              <a:t>+1]; </a:t>
            </a:r>
          </a:p>
          <a:p>
            <a:r>
              <a:rPr lang="en-US" sz="900" b="1" dirty="0">
                <a:solidFill>
                  <a:schemeClr val="bg2"/>
                </a:solidFill>
                <a:latin typeface="Courier New" pitchFamily="49" charset="0"/>
              </a:rPr>
              <a:t>48| </a:t>
            </a:r>
            <a:r>
              <a:rPr lang="en-US" sz="900" b="1" dirty="0">
                <a:latin typeface="Courier New" pitchFamily="49" charset="0"/>
              </a:rPr>
              <a:t>}</a:t>
            </a:r>
          </a:p>
        </p:txBody>
      </p:sp>
      <p:sp>
        <p:nvSpPr>
          <p:cNvPr id="5" name="Rectangle 4"/>
          <p:cNvSpPr/>
          <p:nvPr/>
        </p:nvSpPr>
        <p:spPr>
          <a:xfrm>
            <a:off x="88900" y="6623523"/>
            <a:ext cx="1143262" cy="230832"/>
          </a:xfrm>
          <a:prstGeom prst="rect">
            <a:avLst/>
          </a:prstGeom>
        </p:spPr>
        <p:txBody>
          <a:bodyPr wrap="none">
            <a:spAutoFit/>
          </a:bodyPr>
          <a:lstStyle/>
          <a:p>
            <a:r>
              <a:rPr lang="en-US" sz="900" dirty="0">
                <a:latin typeface="+mj-lt"/>
              </a:rPr>
              <a:t>NVIDIA [M. Harris]</a:t>
            </a:r>
            <a:r>
              <a:rPr lang="en-US" sz="900" dirty="0">
                <a:latin typeface="+mj-lt"/>
                <a:cs typeface="Calibri"/>
              </a:rPr>
              <a:t>→</a:t>
            </a:r>
            <a:endParaRPr lang="en-US" sz="900" dirty="0">
              <a:latin typeface="+mj-lt"/>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158318" y="859656"/>
            <a:ext cx="5433853" cy="954107"/>
          </a:xfrm>
          <a:prstGeom prst="rect">
            <a:avLst/>
          </a:prstGeom>
        </p:spPr>
        <p:txBody>
          <a:bodyPr wrap="square">
            <a:spAutoFit/>
          </a:bodyPr>
          <a:lstStyle/>
          <a:p>
            <a:r>
              <a:rPr lang="en-US" sz="1400" dirty="0"/>
              <a:t>Argument list:</a:t>
            </a:r>
          </a:p>
          <a:p>
            <a:r>
              <a:rPr lang="en-US" sz="1400" dirty="0" err="1">
                <a:latin typeface="Consolas" panose="020B0609020204030204" pitchFamily="49" charset="0"/>
              </a:rPr>
              <a:t>g_odata</a:t>
            </a:r>
            <a:r>
              <a:rPr lang="en-US" sz="1400" dirty="0"/>
              <a:t> – pointer to output data, stored in device global memory</a:t>
            </a:r>
          </a:p>
          <a:p>
            <a:r>
              <a:rPr lang="en-US" sz="1400" dirty="0" err="1">
                <a:latin typeface="Consolas" panose="020B0609020204030204" pitchFamily="49" charset="0"/>
              </a:rPr>
              <a:t>g_idata</a:t>
            </a:r>
            <a:r>
              <a:rPr lang="en-US" sz="1400" dirty="0"/>
              <a:t> – pointer to input data, stored in device global memory</a:t>
            </a:r>
          </a:p>
          <a:p>
            <a:r>
              <a:rPr lang="en-US" sz="1400" dirty="0">
                <a:latin typeface="Consolas" panose="020B0609020204030204" pitchFamily="49" charset="0"/>
              </a:rPr>
              <a:t>n</a:t>
            </a:r>
            <a:r>
              <a:rPr lang="en-US" sz="1400" dirty="0"/>
              <a:t> – size of array on which prefix scan performed (assumed a power of 2)</a:t>
            </a:r>
          </a:p>
        </p:txBody>
      </p:sp>
    </p:spTree>
    <p:extLst>
      <p:ext uri="{BB962C8B-B14F-4D97-AF65-F5344CB8AC3E}">
        <p14:creationId xmlns:p14="http://schemas.microsoft.com/office/powerpoint/2010/main" val="30552204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Going </a:t>
            </a:r>
            <a:r>
              <a:rPr lang="en-US" dirty="0" smtClean="0"/>
              <a:t>beyond </a:t>
            </a:r>
            <a:r>
              <a:rPr lang="en-US" dirty="0"/>
              <a:t>2048 </a:t>
            </a:r>
            <a:r>
              <a:rPr lang="en-US" dirty="0" smtClean="0"/>
              <a:t>entries handled by one CUDA block</a:t>
            </a:r>
            <a:r>
              <a:rPr lang="en-US" dirty="0"/>
              <a:t/>
            </a:r>
            <a:br>
              <a:rPr lang="en-US" dirty="0"/>
            </a:br>
            <a:r>
              <a:rPr lang="en-US" sz="2400" dirty="0"/>
              <a:t>[1/3]</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ln>
                <a:noFill/>
              </a:ln>
            </p:spPr>
            <p:txBody>
              <a:bodyPr/>
              <a:lstStyle/>
              <a:p>
                <a:endParaRPr lang="en-US" sz="2000" dirty="0" smtClean="0"/>
              </a:p>
              <a:p>
                <a:r>
                  <a:rPr lang="en-US" sz="2000" dirty="0" smtClean="0"/>
                  <a:t>Upon </a:t>
                </a:r>
                <a:r>
                  <a:rPr lang="en-US" sz="2000" dirty="0"/>
                  <a:t>first invocation of the kernel (kernel #1), each </a:t>
                </a:r>
                <a:r>
                  <a:rPr lang="en-US" sz="2000" dirty="0" smtClean="0"/>
                  <a:t>block will </a:t>
                </a:r>
                <a:r>
                  <a:rPr lang="en-US" sz="2000" dirty="0"/>
                  <a:t>bring into shared memory 2048 elements:</a:t>
                </a:r>
              </a:p>
              <a:p>
                <a:pPr lvl="1"/>
                <a:r>
                  <a:rPr lang="en-US" sz="1800" dirty="0"/>
                  <a:t>1024 “lead” elements (see vertical arrows </a:t>
                </a:r>
                <a:r>
                  <a:rPr lang="en-US" sz="1800" dirty="0">
                    <a:solidFill>
                      <a:srgbClr val="FFC000"/>
                    </a:solidFill>
                  </a:rPr>
                  <a:t>↑</a:t>
                </a:r>
                <a:r>
                  <a:rPr lang="en-US" sz="1800" dirty="0"/>
                  <a:t> on slide 6), and…</a:t>
                </a:r>
              </a:p>
              <a:p>
                <a:pPr lvl="1"/>
                <a:r>
                  <a:rPr lang="en-US" sz="1800" dirty="0"/>
                  <a:t>1024 mating elements (the blue, oblique arrows </a:t>
                </a:r>
                <a14:m>
                  <m:oMath xmlns:m="http://schemas.openxmlformats.org/officeDocument/2006/math">
                    <m:r>
                      <a:rPr lang="en-US" sz="1800" b="0" i="1" smtClean="0">
                        <a:solidFill>
                          <a:srgbClr val="0070C0"/>
                        </a:solidFill>
                        <a:latin typeface="Cambria Math" panose="02040503050406030204" pitchFamily="18" charset="0"/>
                      </a:rPr>
                      <m:t>↗</m:t>
                    </m:r>
                  </m:oMath>
                </a14:m>
                <a:r>
                  <a:rPr lang="en-US" sz="1800" dirty="0"/>
                  <a:t> on slide 6)</a:t>
                </a:r>
              </a:p>
              <a:p>
                <a:pPr lvl="1"/>
                <a:r>
                  <a:rPr lang="en-US" sz="1800" dirty="0"/>
                  <a:t>Two consecutive “lead” elements are separated by a stride of k=2</a:t>
                </a:r>
                <a:r>
                  <a:rPr lang="en-US" sz="1800" baseline="30000" dirty="0"/>
                  <a:t>1</a:t>
                </a:r>
              </a:p>
              <a:p>
                <a:pPr lvl="1"/>
                <a:r>
                  <a:rPr lang="en-US" sz="1800" dirty="0"/>
                  <a:t>A “lead” element and its “mating” element are separated by a stride of k/2=1</a:t>
                </a:r>
              </a:p>
              <a:p>
                <a:endParaRPr lang="en-US" sz="2000" dirty="0"/>
              </a:p>
              <a:p>
                <a:r>
                  <a:rPr lang="en-US" sz="2000" dirty="0"/>
                  <a:t>Suppose you take 6 reduction steps in this first kernel and bail out after writing into the global memory the preliminary data that you computed and stored in shared memory</a:t>
                </a:r>
              </a:p>
              <a:p>
                <a:endParaRPr lang="en-US" sz="2000" dirty="0"/>
              </a:p>
              <a:p>
                <a:r>
                  <a:rPr lang="en-US" sz="2000" dirty="0"/>
                  <a:t>The next kernel invocation should pick up the unfinished business where the previous kernel left…</a:t>
                </a:r>
              </a:p>
              <a:p>
                <a:pPr lvl="1"/>
                <a:r>
                  <a:rPr lang="en-US" sz="1600" dirty="0"/>
                  <a:t>Call this a “flawless reentry requirement”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59"/>
                </a:stretch>
              </a:blipFill>
              <a:ln>
                <a:no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pPr/>
              <a:t>22</a:t>
            </a:fld>
            <a:endParaRPr lang="en-US" altLang="en-US"/>
          </a:p>
        </p:txBody>
      </p:sp>
    </p:spTree>
    <p:extLst>
      <p:ext uri="{BB962C8B-B14F-4D97-AF65-F5344CB8AC3E}">
        <p14:creationId xmlns:p14="http://schemas.microsoft.com/office/powerpoint/2010/main" val="1945725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beyond 2048 entries handled by one CUDA block</a:t>
            </a:r>
            <a:r>
              <a:rPr lang="en-US" dirty="0" smtClean="0"/>
              <a:t/>
            </a:r>
            <a:br>
              <a:rPr lang="en-US" dirty="0" smtClean="0"/>
            </a:br>
            <a:r>
              <a:rPr lang="en-US" sz="2400" dirty="0" smtClean="0"/>
              <a:t>[2/3</a:t>
            </a:r>
            <a:r>
              <a:rPr lang="en-US" sz="2400" dirty="0"/>
              <a:t>]</a:t>
            </a:r>
            <a:endParaRPr lang="en-US" dirty="0"/>
          </a:p>
        </p:txBody>
      </p:sp>
      <p:sp>
        <p:nvSpPr>
          <p:cNvPr id="3" name="Content Placeholder 2"/>
          <p:cNvSpPr>
            <a:spLocks noGrp="1"/>
          </p:cNvSpPr>
          <p:nvPr>
            <p:ph idx="1"/>
          </p:nvPr>
        </p:nvSpPr>
        <p:spPr>
          <a:ln>
            <a:noFill/>
          </a:ln>
        </p:spPr>
        <p:txBody>
          <a:bodyPr/>
          <a:lstStyle/>
          <a:p>
            <a:endParaRPr lang="en-US" sz="2000" dirty="0"/>
          </a:p>
          <a:p>
            <a:r>
              <a:rPr lang="en-US" sz="2000" dirty="0"/>
              <a:t>Upon the second kernel call, each block will bring into shared memory 2048 elements:</a:t>
            </a:r>
          </a:p>
          <a:p>
            <a:pPr lvl="1"/>
            <a:r>
              <a:rPr lang="en-US" sz="1800" dirty="0"/>
              <a:t>1024 “lead” elements, and…</a:t>
            </a:r>
          </a:p>
          <a:p>
            <a:pPr lvl="1"/>
            <a:r>
              <a:rPr lang="en-US" sz="1800" dirty="0"/>
              <a:t>1024 “mating” elements</a:t>
            </a:r>
          </a:p>
          <a:p>
            <a:pPr lvl="1"/>
            <a:r>
              <a:rPr lang="en-US" sz="1800" dirty="0"/>
              <a:t>Two consecutive “lead” elements that you bring in will be separated in global memory by a stride of k=2</a:t>
            </a:r>
            <a:r>
              <a:rPr lang="en-US" sz="1800" baseline="30000" dirty="0"/>
              <a:t>6</a:t>
            </a:r>
          </a:p>
          <a:p>
            <a:pPr lvl="1"/>
            <a:r>
              <a:rPr lang="en-US" sz="1800" dirty="0"/>
              <a:t>A “lead” element and its “mating” element are separated by a stride of k/2=2</a:t>
            </a:r>
            <a:r>
              <a:rPr lang="en-US" sz="1800" baseline="30000" dirty="0"/>
              <a:t>5</a:t>
            </a:r>
          </a:p>
          <a:p>
            <a:pPr lvl="2"/>
            <a:r>
              <a:rPr lang="en-US" sz="1500" dirty="0"/>
              <a:t>Thus, when brining in data from global memory, you are not going to bring over a contiguous chunk of memory of size 2048, rather you’ll have to jump 2</a:t>
            </a:r>
            <a:r>
              <a:rPr lang="en-US" sz="1500" baseline="30000" dirty="0"/>
              <a:t>5</a:t>
            </a:r>
            <a:r>
              <a:rPr lang="en-US" sz="1500" dirty="0"/>
              <a:t> locations between successive “lead and mating element” pairs</a:t>
            </a:r>
          </a:p>
          <a:p>
            <a:pPr lvl="1"/>
            <a:r>
              <a:rPr lang="en-US" sz="1800" u="sng" dirty="0"/>
              <a:t>However</a:t>
            </a:r>
            <a:r>
              <a:rPr lang="en-US" sz="1800" dirty="0"/>
              <a:t>, once you bring data in shared memory, you process  as before</a:t>
            </a:r>
          </a:p>
          <a:p>
            <a:pPr lvl="1"/>
            <a:r>
              <a:rPr lang="en-US" sz="1800" dirty="0"/>
              <a:t>Before you exit kernel #2 you have to write back data from shared memory into global memory</a:t>
            </a:r>
          </a:p>
          <a:p>
            <a:pPr lvl="2"/>
            <a:r>
              <a:rPr lang="en-US" sz="1500" dirty="0"/>
              <a:t>Again, you have to choreograph this shared to global memory store since there is a 2</a:t>
            </a:r>
            <a:r>
              <a:rPr lang="en-US" sz="1500" baseline="30000" dirty="0"/>
              <a:t>5</a:t>
            </a:r>
            <a:r>
              <a:rPr lang="en-US" sz="1500" dirty="0"/>
              <a:t> stride that comes into play</a:t>
            </a:r>
          </a:p>
          <a:p>
            <a:pPr lvl="1"/>
            <a:r>
              <a:rPr lang="en-US" sz="1800" dirty="0"/>
              <a:t>If you exit kernel #2 after say 4 more reduction steps, the next time you re-enter the kernel (#3) you will have  k=2</a:t>
            </a:r>
            <a:r>
              <a:rPr lang="en-US" sz="1800" baseline="30000" dirty="0"/>
              <a:t>10</a:t>
            </a:r>
            <a:r>
              <a:rPr lang="en-US" sz="1800" dirty="0"/>
              <a:t>  </a:t>
            </a:r>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23</a:t>
            </a:fld>
            <a:endParaRPr lang="en-US" altLang="en-US"/>
          </a:p>
        </p:txBody>
      </p:sp>
    </p:spTree>
    <p:extLst>
      <p:ext uri="{BB962C8B-B14F-4D97-AF65-F5344CB8AC3E}">
        <p14:creationId xmlns:p14="http://schemas.microsoft.com/office/powerpoint/2010/main" val="10651717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beyond 2048 entries handled by one CUDA block</a:t>
            </a:r>
            <a:r>
              <a:rPr lang="en-US" dirty="0"/>
              <a:t/>
            </a:r>
            <a:br>
              <a:rPr lang="en-US" dirty="0"/>
            </a:br>
            <a:r>
              <a:rPr lang="en-US" sz="2400" dirty="0"/>
              <a:t>[3/3]</a:t>
            </a:r>
            <a:endParaRPr lang="en-US" dirty="0"/>
          </a:p>
        </p:txBody>
      </p:sp>
      <p:sp>
        <p:nvSpPr>
          <p:cNvPr id="3" name="Content Placeholder 2"/>
          <p:cNvSpPr>
            <a:spLocks noGrp="1"/>
          </p:cNvSpPr>
          <p:nvPr>
            <p:ph idx="1"/>
          </p:nvPr>
        </p:nvSpPr>
        <p:spPr>
          <a:ln>
            <a:noFill/>
          </a:ln>
        </p:spPr>
        <p:txBody>
          <a:bodyPr/>
          <a:lstStyle/>
          <a:p>
            <a:endParaRPr lang="en-US" sz="2000" dirty="0"/>
          </a:p>
          <a:p>
            <a:r>
              <a:rPr lang="en-US" sz="2000" dirty="0"/>
              <a:t>You will continue the reduction stage until the stride is 2</a:t>
            </a:r>
            <a:r>
              <a:rPr lang="en-US" sz="2000" baseline="30000" dirty="0"/>
              <a:t>M-1</a:t>
            </a:r>
            <a:r>
              <a:rPr lang="en-US" sz="2000" dirty="0"/>
              <a:t> </a:t>
            </a:r>
            <a:endParaRPr lang="en-US" sz="1800" dirty="0"/>
          </a:p>
          <a:p>
            <a:pPr lvl="1"/>
            <a:r>
              <a:rPr lang="en-US" sz="1600" dirty="0"/>
              <a:t>At this point you are ready to start the </a:t>
            </a:r>
            <a:r>
              <a:rPr lang="en-US" sz="1600" dirty="0" smtClean="0"/>
              <a:t>root-to-leaves sweep </a:t>
            </a:r>
            <a:r>
              <a:rPr lang="en-US" sz="1600" dirty="0"/>
              <a:t>phase</a:t>
            </a:r>
          </a:p>
          <a:p>
            <a:pPr lvl="1"/>
            <a:r>
              <a:rPr lang="en-US" sz="1600" dirty="0" smtClean="0"/>
              <a:t>“root-to-leaves” sweep phase </a:t>
            </a:r>
            <a:r>
              <a:rPr lang="en-US" sz="1600" dirty="0"/>
              <a:t>carried out in a similar fashion: we will have to invoke the kernel several times</a:t>
            </a:r>
          </a:p>
          <a:p>
            <a:pPr lvl="1"/>
            <a:r>
              <a:rPr lang="en-US" sz="1600" dirty="0"/>
              <a:t>Always work in shared memory and copy back data to global memory before bailing out</a:t>
            </a:r>
          </a:p>
          <a:p>
            <a:pPr lvl="1"/>
            <a:endParaRPr lang="en-US" sz="1700" dirty="0"/>
          </a:p>
          <a:p>
            <a:r>
              <a:rPr lang="en-US" sz="2000" dirty="0"/>
              <a:t>The challenges here are:</a:t>
            </a:r>
          </a:p>
          <a:p>
            <a:pPr lvl="1"/>
            <a:r>
              <a:rPr lang="en-US" sz="1600" dirty="0"/>
              <a:t>Understanding the indexing into the global memory to bring data into </a:t>
            </a:r>
            <a:r>
              <a:rPr lang="en-US" sz="1600" dirty="0" err="1"/>
              <a:t>ShMem</a:t>
            </a:r>
            <a:endParaRPr lang="en-US" sz="1600" dirty="0"/>
          </a:p>
          <a:p>
            <a:pPr lvl="1"/>
            <a:r>
              <a:rPr lang="en-US" sz="1600" dirty="0"/>
              <a:t>How to loop across the data in shared memory</a:t>
            </a:r>
          </a:p>
          <a:p>
            <a:pPr lvl="1"/>
            <a:endParaRPr lang="en-US" sz="1700" dirty="0"/>
          </a:p>
          <a:p>
            <a:r>
              <a:rPr lang="en-US" sz="2000" dirty="0"/>
              <a:t>Numerous shared memory bank conflicts since strides are powers of 2</a:t>
            </a:r>
          </a:p>
          <a:p>
            <a:pPr lvl="1"/>
            <a:r>
              <a:rPr lang="en-US" sz="1600" dirty="0"/>
              <a:t>Shared memory bank conflicts: discussed next</a:t>
            </a:r>
          </a:p>
          <a:p>
            <a:pPr lvl="1"/>
            <a:r>
              <a:rPr lang="en-US" sz="1600" dirty="0"/>
              <a:t>Advanced topic: get rid of the bank conflict through padding</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24</a:t>
            </a:fld>
            <a:endParaRPr lang="en-US" altLang="en-US"/>
          </a:p>
        </p:txBody>
      </p:sp>
    </p:spTree>
    <p:extLst>
      <p:ext uri="{BB962C8B-B14F-4D97-AF65-F5344CB8AC3E}">
        <p14:creationId xmlns:p14="http://schemas.microsoft.com/office/powerpoint/2010/main" val="3704082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Rectangle 2"/>
          <p:cNvSpPr>
            <a:spLocks noGrp="1" noChangeArrowheads="1"/>
          </p:cNvSpPr>
          <p:nvPr>
            <p:ph type="title"/>
          </p:nvPr>
        </p:nvSpPr>
        <p:spPr/>
        <p:txBody>
          <a:bodyPr/>
          <a:lstStyle/>
          <a:p>
            <a:r>
              <a:rPr lang="en-US" sz="3100"/>
              <a:t>Concluding Remarks, Parallel Scan</a:t>
            </a:r>
          </a:p>
        </p:txBody>
      </p:sp>
      <p:sp>
        <p:nvSpPr>
          <p:cNvPr id="1133571" name="Rectangle 3"/>
          <p:cNvSpPr>
            <a:spLocks noGrp="1" noChangeArrowheads="1"/>
          </p:cNvSpPr>
          <p:nvPr>
            <p:ph type="body" idx="4294967295"/>
          </p:nvPr>
        </p:nvSpPr>
        <p:spPr>
          <a:xfrm>
            <a:off x="254272" y="1219200"/>
            <a:ext cx="11784513" cy="1328738"/>
          </a:xfrm>
        </p:spPr>
        <p:txBody>
          <a:bodyPr/>
          <a:lstStyle/>
          <a:p>
            <a:r>
              <a:rPr lang="en-US" sz="2200" dirty="0"/>
              <a:t>Intuitively, the scan operation is not the type of procedure ideally suited for parallel computing</a:t>
            </a:r>
          </a:p>
          <a:p>
            <a:pPr lvl="1"/>
            <a:r>
              <a:rPr lang="en-US" dirty="0"/>
              <a:t>Even if it doesn’t fit like a glove, leads to good speedup:</a:t>
            </a:r>
          </a:p>
        </p:txBody>
      </p:sp>
      <p:graphicFrame>
        <p:nvGraphicFramePr>
          <p:cNvPr id="1133885" name="Group 317"/>
          <p:cNvGraphicFramePr>
            <a:graphicFrameLocks noGrp="1"/>
          </p:cNvGraphicFramePr>
          <p:nvPr/>
        </p:nvGraphicFramePr>
        <p:xfrm>
          <a:off x="3657601" y="2667000"/>
          <a:ext cx="4441825" cy="3124200"/>
        </p:xfrm>
        <a:graphic>
          <a:graphicData uri="http://schemas.openxmlformats.org/drawingml/2006/table">
            <a:tbl>
              <a:tblPr/>
              <a:tblGrid>
                <a:gridCol w="1111250">
                  <a:extLst>
                    <a:ext uri="{9D8B030D-6E8A-4147-A177-3AD203B41FA5}">
                      <a16:colId xmlns:a16="http://schemas.microsoft.com/office/drawing/2014/main" val="20000"/>
                    </a:ext>
                  </a:extLst>
                </a:gridCol>
                <a:gridCol w="1111250">
                  <a:extLst>
                    <a:ext uri="{9D8B030D-6E8A-4147-A177-3AD203B41FA5}">
                      <a16:colId xmlns:a16="http://schemas.microsoft.com/office/drawing/2014/main" val="20001"/>
                    </a:ext>
                  </a:extLst>
                </a:gridCol>
                <a:gridCol w="1109663">
                  <a:extLst>
                    <a:ext uri="{9D8B030D-6E8A-4147-A177-3AD203B41FA5}">
                      <a16:colId xmlns:a16="http://schemas.microsoft.com/office/drawing/2014/main" val="20002"/>
                    </a:ext>
                  </a:extLst>
                </a:gridCol>
                <a:gridCol w="1109662">
                  <a:extLst>
                    <a:ext uri="{9D8B030D-6E8A-4147-A177-3AD203B41FA5}">
                      <a16:colId xmlns:a16="http://schemas.microsoft.com/office/drawing/2014/main" val="20003"/>
                    </a:ext>
                  </a:extLst>
                </a:gridCol>
              </a:tblGrid>
              <a:tr h="2603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Garamond" pitchFamily="18" charset="0"/>
                          <a:cs typeface="Times New Roman" pitchFamily="18" charset="0"/>
                        </a:rPr>
                        <a:t># elements</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Garamond" pitchFamily="18" charset="0"/>
                          <a:cs typeface="Times New Roman" pitchFamily="18" charset="0"/>
                        </a:rPr>
                        <a:t>CPU Scan (ms)</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Garamond" pitchFamily="18" charset="0"/>
                          <a:cs typeface="Times New Roman" pitchFamily="18" charset="0"/>
                        </a:rPr>
                        <a:t>GPU Scan (ms)</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Garamond" pitchFamily="18" charset="0"/>
                          <a:cs typeface="Times New Roman" pitchFamily="18" charset="0"/>
                        </a:rPr>
                        <a:t>Speedup</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1024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0.002231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0.079492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0.03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32768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0.072663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0.106159</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0.68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65536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0.146326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0.137006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1.07</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131072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0.726429</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0.200257</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3.63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4"/>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262144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1.454742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0.326900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4.45</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5"/>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524288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2.911067</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0.624104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4.66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6"/>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1048576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5.900097</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1.118091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5.28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7"/>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2097152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11.848376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2.099666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5.64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8"/>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4194304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23.835931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4.062923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5.87</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9"/>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8388688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47.390906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7.987311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5.93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10"/>
                  </a:ext>
                </a:extLst>
              </a:tr>
              <a:tr h="2603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16777216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94.794598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15.854781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pitchFamily="18" charset="0"/>
                          <a:cs typeface="Times New Roman" pitchFamily="18" charset="0"/>
                        </a:rPr>
                        <a:t>5.98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11"/>
                  </a:ext>
                </a:extLst>
              </a:tr>
            </a:tbl>
          </a:graphicData>
        </a:graphic>
      </p:graphicFrame>
      <p:sp>
        <p:nvSpPr>
          <p:cNvPr id="1133884" name="Rectangle 316"/>
          <p:cNvSpPr>
            <a:spLocks noChangeArrowheads="1"/>
          </p:cNvSpPr>
          <p:nvPr/>
        </p:nvSpPr>
        <p:spPr bwMode="auto">
          <a:xfrm>
            <a:off x="3573875" y="5977466"/>
            <a:ext cx="4609275" cy="369332"/>
          </a:xfrm>
          <a:prstGeom prst="rect">
            <a:avLst/>
          </a:prstGeom>
          <a:solidFill>
            <a:schemeClr val="folHlink"/>
          </a:solidFill>
          <a:ln w="9525">
            <a:noFill/>
            <a:miter lim="800000"/>
            <a:headEnd/>
            <a:tailEnd/>
          </a:ln>
          <a:effectLst/>
        </p:spPr>
        <p:txBody>
          <a:bodyPr wrap="none">
            <a:spAutoFit/>
          </a:bodyPr>
          <a:lstStyle/>
          <a:p>
            <a:r>
              <a:rPr lang="en-US"/>
              <a:t>Source: 2007 paper of Harris, Sengupta, Owens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4793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2"/>
          <p:cNvSpPr>
            <a:spLocks noGrp="1" noChangeArrowheads="1"/>
          </p:cNvSpPr>
          <p:nvPr>
            <p:ph type="title"/>
          </p:nvPr>
        </p:nvSpPr>
        <p:spPr/>
        <p:txBody>
          <a:bodyPr/>
          <a:lstStyle/>
          <a:p>
            <a:r>
              <a:rPr lang="en-US" sz="3100"/>
              <a:t>Concluding Remarks, Parallel Scan</a:t>
            </a:r>
          </a:p>
        </p:txBody>
      </p:sp>
      <mc:AlternateContent xmlns:mc="http://schemas.openxmlformats.org/markup-compatibility/2006" xmlns:a14="http://schemas.microsoft.com/office/drawing/2010/main">
        <mc:Choice Requires="a14">
          <p:sp>
            <p:nvSpPr>
              <p:cNvPr id="1135619" name="Rectangle 3"/>
              <p:cNvSpPr>
                <a:spLocks noGrp="1" noChangeArrowheads="1"/>
              </p:cNvSpPr>
              <p:nvPr>
                <p:ph idx="1"/>
              </p:nvPr>
            </p:nvSpPr>
            <p:spPr/>
            <p:txBody>
              <a:bodyPr/>
              <a:lstStyle/>
              <a:p>
                <a:pPr>
                  <a:lnSpc>
                    <a:spcPct val="80000"/>
                  </a:lnSpc>
                </a:pPr>
                <a:endParaRPr lang="en-US" sz="2000" dirty="0"/>
              </a:p>
              <a:p>
                <a:pPr>
                  <a:lnSpc>
                    <a:spcPct val="80000"/>
                  </a:lnSpc>
                </a:pPr>
                <a:r>
                  <a:rPr lang="en-US" sz="2000" dirty="0" err="1"/>
                  <a:t>Hillis</a:t>
                </a:r>
                <a:r>
                  <a:rPr lang="en-US" sz="2000" dirty="0"/>
                  <a:t>-Steele (HS) solution simple, but suboptimal</a:t>
                </a:r>
              </a:p>
              <a:p>
                <a:pPr lvl="1">
                  <a:lnSpc>
                    <a:spcPct val="80000"/>
                  </a:lnSpc>
                </a:pPr>
                <a:endParaRPr lang="en-US" sz="1800" dirty="0"/>
              </a:p>
              <a:p>
                <a:pPr lvl="1">
                  <a:lnSpc>
                    <a:spcPct val="80000"/>
                  </a:lnSpc>
                </a:pPr>
                <a:endParaRPr lang="en-US" sz="1800" dirty="0"/>
              </a:p>
              <a:p>
                <a:pPr lvl="1">
                  <a:lnSpc>
                    <a:spcPct val="80000"/>
                  </a:lnSpc>
                </a:pPr>
                <a:endParaRPr lang="en-US" sz="1800" dirty="0"/>
              </a:p>
              <a:p>
                <a:pPr>
                  <a:lnSpc>
                    <a:spcPct val="80000"/>
                  </a:lnSpc>
                </a:pPr>
                <a:r>
                  <a:rPr lang="en-US" sz="2000" dirty="0"/>
                  <a:t>Harris-</a:t>
                </a:r>
                <a:r>
                  <a:rPr lang="en-US" sz="2000" dirty="0" err="1"/>
                  <a:t>Sengupta</a:t>
                </a:r>
                <a:r>
                  <a:rPr lang="en-US" sz="2000" dirty="0"/>
                  <a:t>-Owen (HSO) solution convoluted, yet </a:t>
                </a:r>
                <a14:m>
                  <m:oMath xmlns:m="http://schemas.openxmlformats.org/officeDocument/2006/math">
                    <m:r>
                      <a:rPr lang="en-US" sz="2000" i="1">
                        <a:latin typeface="Cambria Math" panose="02040503050406030204" pitchFamily="18" charset="0"/>
                      </a:rPr>
                      <m:t>𝑂</m:t>
                    </m:r>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oMath>
                </a14:m>
                <a:r>
                  <a:rPr lang="en-US" sz="2000" dirty="0"/>
                  <a:t> scaling</a:t>
                </a:r>
              </a:p>
              <a:p>
                <a:pPr lvl="1">
                  <a:lnSpc>
                    <a:spcPct val="80000"/>
                  </a:lnSpc>
                </a:pPr>
                <a:r>
                  <a:rPr lang="en-US" sz="1800" dirty="0"/>
                  <a:t>Algorithm is complex (particularly if implementation avoids bank conflicts)</a:t>
                </a:r>
              </a:p>
              <a:p>
                <a:pPr lvl="1">
                  <a:lnSpc>
                    <a:spcPct val="80000"/>
                  </a:lnSpc>
                </a:pPr>
                <a:endParaRPr lang="en-US" sz="1800" dirty="0"/>
              </a:p>
              <a:p>
                <a:pPr lvl="1">
                  <a:lnSpc>
                    <a:spcPct val="80000"/>
                  </a:lnSpc>
                </a:pPr>
                <a:endParaRPr lang="en-US" sz="1800" dirty="0"/>
              </a:p>
              <a:p>
                <a:pPr lvl="1">
                  <a:lnSpc>
                    <a:spcPct val="80000"/>
                  </a:lnSpc>
                </a:pPr>
                <a:endParaRPr lang="en-US" sz="1800" dirty="0"/>
              </a:p>
              <a:p>
                <a:pPr>
                  <a:lnSpc>
                    <a:spcPct val="80000"/>
                  </a:lnSpc>
                </a:pPr>
                <a:r>
                  <a:rPr lang="en-US" sz="2000" dirty="0"/>
                  <a:t>Problem not solved yet: we only looked at the case when our array has up to 2048 elements</a:t>
                </a:r>
              </a:p>
              <a:p>
                <a:pPr lvl="1">
                  <a:lnSpc>
                    <a:spcPct val="80000"/>
                  </a:lnSpc>
                </a:pPr>
                <a:r>
                  <a:rPr lang="en-US" sz="1900" dirty="0"/>
                  <a:t>How do we handle the 16,777,216=2</a:t>
                </a:r>
                <a:r>
                  <a:rPr lang="en-US" sz="1900" baseline="30000" dirty="0"/>
                  <a:t>24</a:t>
                </a:r>
                <a:r>
                  <a:rPr lang="en-US" sz="1900" dirty="0"/>
                  <a:t> elements case?</a:t>
                </a:r>
              </a:p>
              <a:p>
                <a:pPr lvl="1">
                  <a:lnSpc>
                    <a:spcPct val="80000"/>
                  </a:lnSpc>
                </a:pPr>
                <a:r>
                  <a:rPr lang="en-US" sz="1900" dirty="0"/>
                  <a:t>Likewise, how would you implement the case when the number of elements is not a power of 2?</a:t>
                </a:r>
              </a:p>
            </p:txBody>
          </p:sp>
        </mc:Choice>
        <mc:Fallback xmlns="">
          <p:sp>
            <p:nvSpPr>
              <p:cNvPr id="1135619" name="Rectangle 3"/>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2158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smtClean="0"/>
              <a:t>Case studies: </a:t>
            </a:r>
            <a:r>
              <a:rPr lang="en-GB" dirty="0"/>
              <a:t>Performing a 1D Stencil</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564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GB" dirty="0"/>
              <a:t>Performing a 1D </a:t>
            </a:r>
            <a:r>
              <a:rPr lang="en-GB" dirty="0" smtClean="0"/>
              <a:t>Stencil: problem setup</a:t>
            </a:r>
            <a:endParaRPr lang="en-GB" dirty="0">
              <a:solidFill>
                <a:schemeClr val="tx2"/>
              </a:solidFill>
            </a:endParaRPr>
          </a:p>
        </p:txBody>
      </p:sp>
      <p:sp>
        <p:nvSpPr>
          <p:cNvPr id="2" name="Slide Number Placeholder 1"/>
          <p:cNvSpPr>
            <a:spLocks noGrp="1"/>
          </p:cNvSpPr>
          <p:nvPr>
            <p:ph type="sldNum" sz="quarter" idx="12"/>
          </p:nvPr>
        </p:nvSpPr>
        <p:spPr>
          <a:prstGeom prst="rect">
            <a:avLst/>
          </a:prstGeom>
        </p:spPr>
        <p:txBody>
          <a:bodyPr/>
          <a:lstStyle/>
          <a:p>
            <a:pPr>
              <a:defRPr/>
            </a:pPr>
            <a:fld id="{EECE1C36-5254-4579-87BE-35F4126BFD19}" type="slidenum">
              <a:rPr lang="en-US"/>
              <a:pPr>
                <a:defRPr/>
              </a:pPr>
              <a:t>28</a:t>
            </a:fld>
            <a:endParaRPr lang="en-US"/>
          </a:p>
        </p:txBody>
      </p:sp>
      <p:sp>
        <p:nvSpPr>
          <p:cNvPr id="7171" name="Content Placeholder 2"/>
          <p:cNvSpPr>
            <a:spLocks noGrp="1"/>
          </p:cNvSpPr>
          <p:nvPr>
            <p:ph idx="4294967295"/>
          </p:nvPr>
        </p:nvSpPr>
        <p:spPr>
          <a:xfrm>
            <a:off x="541862" y="1719263"/>
            <a:ext cx="11129438" cy="4411662"/>
          </a:xfrm>
        </p:spPr>
        <p:txBody>
          <a:bodyPr/>
          <a:lstStyle/>
          <a:p>
            <a:r>
              <a:rPr lang="en-GB" dirty="0"/>
              <a:t>Applying a 1D stencil to a 1D array of elements</a:t>
            </a:r>
          </a:p>
          <a:p>
            <a:pPr lvl="1"/>
            <a:r>
              <a:rPr lang="en-GB" dirty="0"/>
              <a:t>Function of input elements within a radius</a:t>
            </a:r>
          </a:p>
          <a:p>
            <a:pPr lvl="1"/>
            <a:endParaRPr lang="en-GB" dirty="0"/>
          </a:p>
          <a:p>
            <a:pPr lvl="1"/>
            <a:endParaRPr lang="en-GB" dirty="0"/>
          </a:p>
          <a:p>
            <a:pPr lvl="1"/>
            <a:endParaRPr lang="en-GB" dirty="0"/>
          </a:p>
          <a:p>
            <a:endParaRPr lang="en-GB" dirty="0"/>
          </a:p>
          <a:p>
            <a:r>
              <a:rPr lang="en-GB" dirty="0"/>
              <a:t>Operation is fundamental to many algorithms</a:t>
            </a:r>
          </a:p>
          <a:p>
            <a:pPr lvl="1"/>
            <a:r>
              <a:rPr lang="en-GB" dirty="0"/>
              <a:t>Standard discretization methods, interpolation, convolution, filtering, etc.</a:t>
            </a:r>
          </a:p>
          <a:p>
            <a:endParaRPr lang="en-GB" dirty="0"/>
          </a:p>
          <a:p>
            <a:r>
              <a:rPr lang="en-GB" dirty="0"/>
              <a:t>This example will use weighted arithmetic mean</a:t>
            </a:r>
          </a:p>
          <a:p>
            <a:endParaRPr lang="en-GB" dirty="0"/>
          </a:p>
        </p:txBody>
      </p:sp>
      <p:sp>
        <p:nvSpPr>
          <p:cNvPr id="244" name="Cube 243"/>
          <p:cNvSpPr/>
          <p:nvPr/>
        </p:nvSpPr>
        <p:spPr>
          <a:xfrm>
            <a:off x="4816393" y="2725646"/>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a:p>
        </p:txBody>
      </p:sp>
      <p:sp>
        <p:nvSpPr>
          <p:cNvPr id="245" name="Cube 244"/>
          <p:cNvSpPr/>
          <p:nvPr/>
        </p:nvSpPr>
        <p:spPr>
          <a:xfrm>
            <a:off x="5092512"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a:p>
        </p:txBody>
      </p:sp>
      <p:sp>
        <p:nvSpPr>
          <p:cNvPr id="246" name="Cube 245"/>
          <p:cNvSpPr/>
          <p:nvPr/>
        </p:nvSpPr>
        <p:spPr>
          <a:xfrm>
            <a:off x="5368632" y="2725646"/>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a:p>
        </p:txBody>
      </p:sp>
      <p:sp>
        <p:nvSpPr>
          <p:cNvPr id="248" name="Cube 247"/>
          <p:cNvSpPr/>
          <p:nvPr/>
        </p:nvSpPr>
        <p:spPr>
          <a:xfrm>
            <a:off x="5920870"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a:p>
        </p:txBody>
      </p:sp>
      <p:sp>
        <p:nvSpPr>
          <p:cNvPr id="249" name="Cube 248"/>
          <p:cNvSpPr/>
          <p:nvPr/>
        </p:nvSpPr>
        <p:spPr>
          <a:xfrm>
            <a:off x="6196989" y="2725643"/>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a:p>
        </p:txBody>
      </p:sp>
      <p:sp>
        <p:nvSpPr>
          <p:cNvPr id="250" name="Cube 249"/>
          <p:cNvSpPr/>
          <p:nvPr/>
        </p:nvSpPr>
        <p:spPr>
          <a:xfrm>
            <a:off x="6473108" y="2725644"/>
            <a:ext cx="275833" cy="350039"/>
          </a:xfrm>
          <a:prstGeom prst="cube">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a:p>
        </p:txBody>
      </p:sp>
      <p:sp>
        <p:nvSpPr>
          <p:cNvPr id="11" name="Left Brace 10"/>
          <p:cNvSpPr/>
          <p:nvPr/>
        </p:nvSpPr>
        <p:spPr>
          <a:xfrm rot="16200000">
            <a:off x="5111971" y="2835675"/>
            <a:ext cx="225779" cy="816239"/>
          </a:xfrm>
          <a:prstGeom prst="leftBrace">
            <a:avLst>
              <a:gd name="adj1" fmla="val 39687"/>
              <a:gd name="adj2" fmla="val 50000"/>
            </a:avLst>
          </a:prstGeom>
          <a:ln w="28575"/>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en-GB"/>
          </a:p>
        </p:txBody>
      </p:sp>
      <p:sp>
        <p:nvSpPr>
          <p:cNvPr id="251" name="Left Brace 250"/>
          <p:cNvSpPr/>
          <p:nvPr/>
        </p:nvSpPr>
        <p:spPr>
          <a:xfrm rot="16200000">
            <a:off x="6212639" y="2835675"/>
            <a:ext cx="225779" cy="816239"/>
          </a:xfrm>
          <a:prstGeom prst="leftBrace">
            <a:avLst>
              <a:gd name="adj1" fmla="val 39687"/>
              <a:gd name="adj2" fmla="val 50000"/>
            </a:avLst>
          </a:prstGeom>
          <a:ln w="28575"/>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en-GB"/>
          </a:p>
        </p:txBody>
      </p:sp>
      <p:sp>
        <p:nvSpPr>
          <p:cNvPr id="7192" name="TextBox 11"/>
          <p:cNvSpPr txBox="1">
            <a:spLocks noChangeArrowheads="1"/>
          </p:cNvSpPr>
          <p:nvPr/>
        </p:nvSpPr>
        <p:spPr bwMode="auto">
          <a:xfrm>
            <a:off x="4805696" y="3406074"/>
            <a:ext cx="829073" cy="307777"/>
          </a:xfrm>
          <a:prstGeom prst="rect">
            <a:avLst/>
          </a:prstGeom>
          <a:noFill/>
          <a:ln w="9525">
            <a:noFill/>
            <a:miter lim="800000"/>
            <a:headEnd/>
            <a:tailEnd/>
          </a:ln>
        </p:spPr>
        <p:txBody>
          <a:bodyPr wrap="none">
            <a:spAutoFit/>
          </a:bodyPr>
          <a:lstStyle/>
          <a:p>
            <a:pPr algn="ctr" eaLnBrk="0" hangingPunct="0"/>
            <a:r>
              <a:rPr lang="en-GB" sz="1400">
                <a:solidFill>
                  <a:schemeClr val="tx2"/>
                </a:solidFill>
                <a:latin typeface="Courier New" pitchFamily="49" charset="0"/>
                <a:cs typeface="Courier New" pitchFamily="49" charset="0"/>
              </a:rPr>
              <a:t>radius</a:t>
            </a:r>
          </a:p>
        </p:txBody>
      </p:sp>
      <p:sp>
        <p:nvSpPr>
          <p:cNvPr id="7193" name="TextBox 251"/>
          <p:cNvSpPr txBox="1">
            <a:spLocks noChangeArrowheads="1"/>
          </p:cNvSpPr>
          <p:nvPr/>
        </p:nvSpPr>
        <p:spPr bwMode="auto">
          <a:xfrm>
            <a:off x="5910992" y="3406074"/>
            <a:ext cx="829073" cy="307777"/>
          </a:xfrm>
          <a:prstGeom prst="rect">
            <a:avLst/>
          </a:prstGeom>
          <a:noFill/>
          <a:ln w="9525">
            <a:noFill/>
            <a:miter lim="800000"/>
            <a:headEnd/>
            <a:tailEnd/>
          </a:ln>
        </p:spPr>
        <p:txBody>
          <a:bodyPr wrap="none">
            <a:spAutoFit/>
          </a:bodyPr>
          <a:lstStyle/>
          <a:p>
            <a:pPr algn="ctr" eaLnBrk="0" hangingPunct="0"/>
            <a:r>
              <a:rPr lang="en-GB" sz="1400">
                <a:solidFill>
                  <a:schemeClr val="tx2"/>
                </a:solidFill>
                <a:latin typeface="Courier New" pitchFamily="49" charset="0"/>
                <a:cs typeface="Courier New" pitchFamily="49" charset="0"/>
              </a:rPr>
              <a:t>radius</a:t>
            </a:r>
          </a:p>
        </p:txBody>
      </p:sp>
      <p:sp>
        <p:nvSpPr>
          <p:cNvPr id="15" name="Cube 14"/>
          <p:cNvSpPr/>
          <p:nvPr/>
        </p:nvSpPr>
        <p:spPr>
          <a:xfrm>
            <a:off x="5644464" y="2725641"/>
            <a:ext cx="264729" cy="350040"/>
          </a:xfrm>
          <a:prstGeom prst="cube">
            <a:avLst/>
          </a:prstGeom>
          <a:solidFill>
            <a:srgbClr val="0070C0"/>
          </a:solidFill>
          <a:ln>
            <a:solidFill>
              <a:srgbClr val="0070C0"/>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a:p>
        </p:txBody>
      </p:sp>
      <p:sp>
        <p:nvSpPr>
          <p:cNvPr id="3" name="Rectangle 2"/>
          <p:cNvSpPr/>
          <p:nvPr/>
        </p:nvSpPr>
        <p:spPr>
          <a:xfrm>
            <a:off x="135468" y="6559982"/>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17855060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Serial Algorithm</a:t>
            </a:r>
          </a:p>
        </p:txBody>
      </p:sp>
      <p:sp>
        <p:nvSpPr>
          <p:cNvPr id="74" name="Cube 73"/>
          <p:cNvSpPr/>
          <p:nvPr/>
        </p:nvSpPr>
        <p:spPr>
          <a:xfrm>
            <a:off x="2477932"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75" name="Cube 74"/>
          <p:cNvSpPr/>
          <p:nvPr/>
        </p:nvSpPr>
        <p:spPr>
          <a:xfrm>
            <a:off x="2750820" y="3180081"/>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76" name="Cube 75"/>
          <p:cNvSpPr/>
          <p:nvPr/>
        </p:nvSpPr>
        <p:spPr>
          <a:xfrm>
            <a:off x="3023715"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77" name="Cube 76"/>
          <p:cNvSpPr/>
          <p:nvPr/>
        </p:nvSpPr>
        <p:spPr>
          <a:xfrm>
            <a:off x="3298035"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78" name="Cube 77"/>
          <p:cNvSpPr/>
          <p:nvPr/>
        </p:nvSpPr>
        <p:spPr>
          <a:xfrm>
            <a:off x="3570923" y="3180081"/>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79" name="Cube 78"/>
          <p:cNvSpPr/>
          <p:nvPr/>
        </p:nvSpPr>
        <p:spPr>
          <a:xfrm>
            <a:off x="3843814" y="3180081"/>
            <a:ext cx="274320"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80" name="Cube 79"/>
          <p:cNvSpPr/>
          <p:nvPr/>
        </p:nvSpPr>
        <p:spPr>
          <a:xfrm>
            <a:off x="4118136" y="3180081"/>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81" name="Cube 80"/>
          <p:cNvSpPr/>
          <p:nvPr/>
        </p:nvSpPr>
        <p:spPr>
          <a:xfrm>
            <a:off x="4389600"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2" name="Cube 81"/>
          <p:cNvSpPr/>
          <p:nvPr/>
        </p:nvSpPr>
        <p:spPr>
          <a:xfrm>
            <a:off x="4663920"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3" name="Cube 82"/>
          <p:cNvSpPr/>
          <p:nvPr/>
        </p:nvSpPr>
        <p:spPr>
          <a:xfrm>
            <a:off x="4936808" y="3180081"/>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4" name="Cube 83"/>
          <p:cNvSpPr/>
          <p:nvPr/>
        </p:nvSpPr>
        <p:spPr>
          <a:xfrm>
            <a:off x="5209702"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5" name="Cube 84"/>
          <p:cNvSpPr/>
          <p:nvPr/>
        </p:nvSpPr>
        <p:spPr>
          <a:xfrm>
            <a:off x="5484022" y="3180081"/>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6" name="Cube 85"/>
          <p:cNvSpPr/>
          <p:nvPr/>
        </p:nvSpPr>
        <p:spPr>
          <a:xfrm>
            <a:off x="5756910" y="3180081"/>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7" name="Cube 86"/>
          <p:cNvSpPr/>
          <p:nvPr/>
        </p:nvSpPr>
        <p:spPr>
          <a:xfrm>
            <a:off x="6029802" y="3180081"/>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8" name="Cube 87"/>
          <p:cNvSpPr/>
          <p:nvPr/>
        </p:nvSpPr>
        <p:spPr>
          <a:xfrm>
            <a:off x="6285548"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9" name="Cube 88"/>
          <p:cNvSpPr/>
          <p:nvPr/>
        </p:nvSpPr>
        <p:spPr>
          <a:xfrm>
            <a:off x="6558439"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0" name="Cube 89"/>
          <p:cNvSpPr/>
          <p:nvPr/>
        </p:nvSpPr>
        <p:spPr>
          <a:xfrm>
            <a:off x="6832762"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1" name="Cube 90"/>
          <p:cNvSpPr/>
          <p:nvPr/>
        </p:nvSpPr>
        <p:spPr>
          <a:xfrm>
            <a:off x="7105650"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2" name="Cube 91"/>
          <p:cNvSpPr/>
          <p:nvPr/>
        </p:nvSpPr>
        <p:spPr>
          <a:xfrm>
            <a:off x="7378542"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3" name="Cube 92"/>
          <p:cNvSpPr/>
          <p:nvPr/>
        </p:nvSpPr>
        <p:spPr>
          <a:xfrm>
            <a:off x="7652865"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4" name="Cube 93"/>
          <p:cNvSpPr/>
          <p:nvPr/>
        </p:nvSpPr>
        <p:spPr>
          <a:xfrm>
            <a:off x="7925753"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5" name="Cube 94"/>
          <p:cNvSpPr/>
          <p:nvPr/>
        </p:nvSpPr>
        <p:spPr>
          <a:xfrm>
            <a:off x="8212932"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6" name="Cube 95"/>
          <p:cNvSpPr/>
          <p:nvPr/>
        </p:nvSpPr>
        <p:spPr>
          <a:xfrm>
            <a:off x="8487255"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7" name="Cube 96"/>
          <p:cNvSpPr/>
          <p:nvPr/>
        </p:nvSpPr>
        <p:spPr>
          <a:xfrm>
            <a:off x="8760143"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8" name="Cube 97"/>
          <p:cNvSpPr/>
          <p:nvPr/>
        </p:nvSpPr>
        <p:spPr>
          <a:xfrm>
            <a:off x="9033034" y="317293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9" name="Cube 98"/>
          <p:cNvSpPr/>
          <p:nvPr/>
        </p:nvSpPr>
        <p:spPr>
          <a:xfrm>
            <a:off x="9307357" y="317293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0" name="Cube 99"/>
          <p:cNvSpPr/>
          <p:nvPr/>
        </p:nvSpPr>
        <p:spPr>
          <a:xfrm>
            <a:off x="9580245"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1" name="Cube 100"/>
          <p:cNvSpPr/>
          <p:nvPr/>
        </p:nvSpPr>
        <p:spPr>
          <a:xfrm>
            <a:off x="9854565" y="317293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2" name="TextBox 31"/>
          <p:cNvSpPr txBox="1">
            <a:spLocks noChangeArrowheads="1"/>
          </p:cNvSpPr>
          <p:nvPr/>
        </p:nvSpPr>
        <p:spPr bwMode="auto">
          <a:xfrm>
            <a:off x="2033590" y="3070067"/>
            <a:ext cx="545783"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103" name="TextBox 32"/>
          <p:cNvSpPr txBox="1">
            <a:spLocks noChangeArrowheads="1"/>
          </p:cNvSpPr>
          <p:nvPr/>
        </p:nvSpPr>
        <p:spPr bwMode="auto">
          <a:xfrm>
            <a:off x="10113172" y="3078639"/>
            <a:ext cx="545783"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104" name="Cube 103"/>
          <p:cNvSpPr/>
          <p:nvPr/>
        </p:nvSpPr>
        <p:spPr>
          <a:xfrm>
            <a:off x="2419350"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5" name="Cube 104"/>
          <p:cNvSpPr/>
          <p:nvPr/>
        </p:nvSpPr>
        <p:spPr>
          <a:xfrm>
            <a:off x="269224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6" name="Cube 105"/>
          <p:cNvSpPr/>
          <p:nvPr/>
        </p:nvSpPr>
        <p:spPr>
          <a:xfrm>
            <a:off x="2965133"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7" name="Cube 106"/>
          <p:cNvSpPr/>
          <p:nvPr/>
        </p:nvSpPr>
        <p:spPr>
          <a:xfrm>
            <a:off x="3239453" y="4385946"/>
            <a:ext cx="272892" cy="240031"/>
          </a:xfrm>
          <a:prstGeom prst="cube">
            <a:avLst/>
          </a:prstGeom>
          <a:solidFill>
            <a:srgbClr val="0070C0"/>
          </a:solidFill>
          <a:ln w="25400" cap="flat" cmpd="sng" algn="ctr">
            <a:solidFill>
              <a:srgbClr val="0070C0"/>
            </a:solidFill>
            <a:prstDash val="solid"/>
          </a:ln>
          <a:effectLst/>
        </p:spPr>
        <p:txBody>
          <a:bodyPr anchor="ctr"/>
          <a:lstStyle/>
          <a:p>
            <a:pPr algn="ctr">
              <a:defRPr/>
            </a:pPr>
            <a:endParaRPr lang="en-GB" kern="0">
              <a:solidFill>
                <a:srgbClr val="808080"/>
              </a:solidFill>
              <a:latin typeface="Trebuchet MS"/>
            </a:endParaRPr>
          </a:p>
        </p:txBody>
      </p:sp>
      <p:sp>
        <p:nvSpPr>
          <p:cNvPr id="108" name="Cube 107"/>
          <p:cNvSpPr/>
          <p:nvPr/>
        </p:nvSpPr>
        <p:spPr>
          <a:xfrm>
            <a:off x="3512347"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9" name="Cube 108"/>
          <p:cNvSpPr/>
          <p:nvPr/>
        </p:nvSpPr>
        <p:spPr>
          <a:xfrm>
            <a:off x="3786667"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0" name="Cube 109"/>
          <p:cNvSpPr/>
          <p:nvPr/>
        </p:nvSpPr>
        <p:spPr>
          <a:xfrm>
            <a:off x="4059555"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1" name="Cube 110"/>
          <p:cNvSpPr/>
          <p:nvPr/>
        </p:nvSpPr>
        <p:spPr>
          <a:xfrm>
            <a:off x="4331018"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2" name="Cube 111"/>
          <p:cNvSpPr/>
          <p:nvPr/>
        </p:nvSpPr>
        <p:spPr>
          <a:xfrm>
            <a:off x="4605338"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3" name="Cube 112"/>
          <p:cNvSpPr/>
          <p:nvPr/>
        </p:nvSpPr>
        <p:spPr>
          <a:xfrm>
            <a:off x="4878232"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4" name="Cube 113"/>
          <p:cNvSpPr/>
          <p:nvPr/>
        </p:nvSpPr>
        <p:spPr>
          <a:xfrm>
            <a:off x="5151120" y="4385946"/>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5" name="Cube 114"/>
          <p:cNvSpPr/>
          <p:nvPr/>
        </p:nvSpPr>
        <p:spPr>
          <a:xfrm>
            <a:off x="5425440" y="4385946"/>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6" name="Cube 115"/>
          <p:cNvSpPr/>
          <p:nvPr/>
        </p:nvSpPr>
        <p:spPr>
          <a:xfrm>
            <a:off x="569833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7" name="Cube 116"/>
          <p:cNvSpPr/>
          <p:nvPr/>
        </p:nvSpPr>
        <p:spPr>
          <a:xfrm>
            <a:off x="5972655" y="4385946"/>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8" name="Cube 117"/>
          <p:cNvSpPr/>
          <p:nvPr/>
        </p:nvSpPr>
        <p:spPr>
          <a:xfrm>
            <a:off x="6226972"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9" name="Cube 118"/>
          <p:cNvSpPr/>
          <p:nvPr/>
        </p:nvSpPr>
        <p:spPr>
          <a:xfrm>
            <a:off x="6501292"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0" name="Cube 119"/>
          <p:cNvSpPr/>
          <p:nvPr/>
        </p:nvSpPr>
        <p:spPr>
          <a:xfrm>
            <a:off x="6774180"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1" name="Cube 120"/>
          <p:cNvSpPr/>
          <p:nvPr/>
        </p:nvSpPr>
        <p:spPr>
          <a:xfrm>
            <a:off x="704707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2" name="Cube 121"/>
          <p:cNvSpPr/>
          <p:nvPr/>
        </p:nvSpPr>
        <p:spPr>
          <a:xfrm>
            <a:off x="732139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3" name="Cube 122"/>
          <p:cNvSpPr/>
          <p:nvPr/>
        </p:nvSpPr>
        <p:spPr>
          <a:xfrm>
            <a:off x="7594283"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4" name="Cube 123"/>
          <p:cNvSpPr/>
          <p:nvPr/>
        </p:nvSpPr>
        <p:spPr>
          <a:xfrm>
            <a:off x="7867174" y="4378802"/>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5" name="Cube 124"/>
          <p:cNvSpPr/>
          <p:nvPr/>
        </p:nvSpPr>
        <p:spPr>
          <a:xfrm>
            <a:off x="8155785"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6" name="Cube 125"/>
          <p:cNvSpPr/>
          <p:nvPr/>
        </p:nvSpPr>
        <p:spPr>
          <a:xfrm>
            <a:off x="8428673"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7" name="Cube 126"/>
          <p:cNvSpPr/>
          <p:nvPr/>
        </p:nvSpPr>
        <p:spPr>
          <a:xfrm>
            <a:off x="8701566"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8" name="Cube 127"/>
          <p:cNvSpPr/>
          <p:nvPr/>
        </p:nvSpPr>
        <p:spPr>
          <a:xfrm>
            <a:off x="8975887"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9" name="Cube 128"/>
          <p:cNvSpPr/>
          <p:nvPr/>
        </p:nvSpPr>
        <p:spPr>
          <a:xfrm>
            <a:off x="9248775" y="4378802"/>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30" name="Cube 129"/>
          <p:cNvSpPr/>
          <p:nvPr/>
        </p:nvSpPr>
        <p:spPr>
          <a:xfrm>
            <a:off x="9521667" y="4378802"/>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31" name="Cube 130"/>
          <p:cNvSpPr/>
          <p:nvPr/>
        </p:nvSpPr>
        <p:spPr>
          <a:xfrm>
            <a:off x="9795990" y="4378802"/>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32" name="TextBox 356"/>
          <p:cNvSpPr txBox="1">
            <a:spLocks noChangeArrowheads="1"/>
          </p:cNvSpPr>
          <p:nvPr/>
        </p:nvSpPr>
        <p:spPr bwMode="auto">
          <a:xfrm>
            <a:off x="1975011" y="4275932"/>
            <a:ext cx="545783"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133" name="TextBox 357"/>
          <p:cNvSpPr txBox="1">
            <a:spLocks noChangeArrowheads="1"/>
          </p:cNvSpPr>
          <p:nvPr/>
        </p:nvSpPr>
        <p:spPr bwMode="auto">
          <a:xfrm>
            <a:off x="10054593" y="4284504"/>
            <a:ext cx="545783"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134" name="TextBox 33"/>
          <p:cNvSpPr txBox="1">
            <a:spLocks noChangeArrowheads="1"/>
          </p:cNvSpPr>
          <p:nvPr/>
        </p:nvSpPr>
        <p:spPr bwMode="auto">
          <a:xfrm>
            <a:off x="1509237" y="3180080"/>
            <a:ext cx="528638" cy="369332"/>
          </a:xfrm>
          <a:prstGeom prst="rect">
            <a:avLst/>
          </a:prstGeom>
          <a:noFill/>
          <a:ln w="9525">
            <a:noFill/>
            <a:miter lim="800000"/>
            <a:headEnd/>
            <a:tailEnd/>
          </a:ln>
        </p:spPr>
        <p:txBody>
          <a:bodyPr>
            <a:spAutoFit/>
          </a:bodyPr>
          <a:lstStyle/>
          <a:p>
            <a:pPr>
              <a:defRPr/>
            </a:pPr>
            <a:r>
              <a:rPr lang="en-US" b="1" kern="0">
                <a:solidFill>
                  <a:sysClr val="windowText" lastClr="000000"/>
                </a:solidFill>
              </a:rPr>
              <a:t>in</a:t>
            </a:r>
          </a:p>
        </p:txBody>
      </p:sp>
      <p:sp>
        <p:nvSpPr>
          <p:cNvPr id="135" name="TextBox 359"/>
          <p:cNvSpPr txBox="1">
            <a:spLocks noChangeArrowheads="1"/>
          </p:cNvSpPr>
          <p:nvPr/>
        </p:nvSpPr>
        <p:spPr bwMode="auto">
          <a:xfrm>
            <a:off x="1447801" y="4341653"/>
            <a:ext cx="527209" cy="369332"/>
          </a:xfrm>
          <a:prstGeom prst="rect">
            <a:avLst/>
          </a:prstGeom>
          <a:noFill/>
          <a:ln w="9525">
            <a:noFill/>
            <a:miter lim="800000"/>
            <a:headEnd/>
            <a:tailEnd/>
          </a:ln>
        </p:spPr>
        <p:txBody>
          <a:bodyPr>
            <a:spAutoFit/>
          </a:bodyPr>
          <a:lstStyle/>
          <a:p>
            <a:pPr>
              <a:defRPr/>
            </a:pPr>
            <a:r>
              <a:rPr lang="en-US" b="1" kern="0">
                <a:solidFill>
                  <a:sysClr val="windowText" lastClr="000000"/>
                </a:solidFill>
              </a:rPr>
              <a:t>out</a:t>
            </a:r>
          </a:p>
        </p:txBody>
      </p:sp>
      <p:sp>
        <p:nvSpPr>
          <p:cNvPr id="136" name="Freeform 135"/>
          <p:cNvSpPr/>
          <p:nvPr/>
        </p:nvSpPr>
        <p:spPr>
          <a:xfrm>
            <a:off x="3326607" y="4730274"/>
            <a:ext cx="92868"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0070C0"/>
              </a:solidFill>
              <a:latin typeface="Trebuchet MS"/>
            </a:endParaRPr>
          </a:p>
        </p:txBody>
      </p:sp>
      <p:sp>
        <p:nvSpPr>
          <p:cNvPr id="137" name="Freeform 136"/>
          <p:cNvSpPr/>
          <p:nvPr/>
        </p:nvSpPr>
        <p:spPr>
          <a:xfrm>
            <a:off x="7642860" y="2047082"/>
            <a:ext cx="91440"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Trebuchet MS"/>
            </a:endParaRPr>
          </a:p>
        </p:txBody>
      </p:sp>
      <p:sp>
        <p:nvSpPr>
          <p:cNvPr id="138" name="TextBox 69"/>
          <p:cNvSpPr txBox="1">
            <a:spLocks noChangeArrowheads="1"/>
          </p:cNvSpPr>
          <p:nvPr/>
        </p:nvSpPr>
        <p:spPr bwMode="auto">
          <a:xfrm>
            <a:off x="7845743" y="2047081"/>
            <a:ext cx="2007394" cy="400110"/>
          </a:xfrm>
          <a:prstGeom prst="rect">
            <a:avLst/>
          </a:prstGeom>
          <a:noFill/>
          <a:ln w="9525">
            <a:noFill/>
            <a:miter lim="800000"/>
            <a:headEnd/>
            <a:tailEnd/>
          </a:ln>
        </p:spPr>
        <p:txBody>
          <a:bodyPr wrap="square">
            <a:spAutoFit/>
          </a:bodyPr>
          <a:lstStyle/>
          <a:p>
            <a:pPr>
              <a:defRPr/>
            </a:pPr>
            <a:r>
              <a:rPr lang="en-US" sz="2000" b="1" kern="0" dirty="0">
                <a:solidFill>
                  <a:sysClr val="windowText" lastClr="000000"/>
                </a:solidFill>
              </a:rPr>
              <a:t>= CPU Thread</a:t>
            </a:r>
          </a:p>
        </p:txBody>
      </p:sp>
      <p:sp>
        <p:nvSpPr>
          <p:cNvPr id="139" name="Left Brace 138"/>
          <p:cNvSpPr/>
          <p:nvPr/>
        </p:nvSpPr>
        <p:spPr>
          <a:xfrm rot="5400000">
            <a:off x="3305177" y="2048510"/>
            <a:ext cx="271463" cy="1840230"/>
          </a:xfrm>
          <a:prstGeom prst="leftBrace">
            <a:avLst>
              <a:gd name="adj1" fmla="val 39687"/>
              <a:gd name="adj2" fmla="val 50000"/>
            </a:avLst>
          </a:prstGeom>
          <a:noFill/>
          <a:ln w="28575" cap="flat" cmpd="sng" algn="ctr">
            <a:solidFill>
              <a:srgbClr val="C00000"/>
            </a:solidFill>
            <a:prstDash val="solid"/>
          </a:ln>
          <a:effectLst/>
        </p:spPr>
        <p:txBody>
          <a:bodyPr anchor="ctr"/>
          <a:lstStyle/>
          <a:p>
            <a:pPr algn="ctr">
              <a:defRPr/>
            </a:pPr>
            <a:endParaRPr lang="en-GB" kern="0" dirty="0">
              <a:solidFill>
                <a:srgbClr val="FFFFFF"/>
              </a:solidFill>
              <a:latin typeface="Trebuchet MS"/>
            </a:endParaRPr>
          </a:p>
        </p:txBody>
      </p:sp>
      <p:sp>
        <p:nvSpPr>
          <p:cNvPr id="140" name="TextBox 2"/>
          <p:cNvSpPr txBox="1">
            <a:spLocks noChangeArrowheads="1"/>
          </p:cNvSpPr>
          <p:nvPr/>
        </p:nvSpPr>
        <p:spPr bwMode="auto">
          <a:xfrm>
            <a:off x="2823452" y="2452845"/>
            <a:ext cx="1263486" cy="369332"/>
          </a:xfrm>
          <a:prstGeom prst="rect">
            <a:avLst/>
          </a:prstGeom>
          <a:noFill/>
          <a:ln w="9525">
            <a:noFill/>
            <a:miter lim="800000"/>
            <a:headEnd/>
            <a:tailEnd/>
          </a:ln>
        </p:spPr>
        <p:txBody>
          <a:bodyPr wrap="none">
            <a:spAutoFit/>
          </a:bodyPr>
          <a:lstStyle/>
          <a:p>
            <a:pPr algn="ctr">
              <a:defRPr/>
            </a:pPr>
            <a:r>
              <a:rPr lang="en-US" kern="0">
                <a:solidFill>
                  <a:sysClr val="windowText" lastClr="000000"/>
                </a:solidFill>
              </a:rPr>
              <a:t>(radius = 3)</a:t>
            </a:r>
          </a:p>
        </p:txBody>
      </p:sp>
      <p:sp>
        <p:nvSpPr>
          <p:cNvPr id="141" name="Down Arrow 140"/>
          <p:cNvSpPr/>
          <p:nvPr/>
        </p:nvSpPr>
        <p:spPr>
          <a:xfrm>
            <a:off x="3328035" y="3967322"/>
            <a:ext cx="144304" cy="258603"/>
          </a:xfrm>
          <a:prstGeom prst="downArrow">
            <a:avLst/>
          </a:prstGeom>
          <a:solidFill>
            <a:srgbClr val="0070C0"/>
          </a:solidFill>
          <a:ln w="25400" cap="flat" cmpd="sng" algn="ctr">
            <a:solidFill>
              <a:srgbClr val="0070C0"/>
            </a:solidFill>
            <a:prstDash val="solid"/>
          </a:ln>
          <a:effectLst/>
        </p:spPr>
        <p:txBody>
          <a:bodyPr anchor="ctr"/>
          <a:lstStyle/>
          <a:p>
            <a:pPr algn="ctr">
              <a:defRPr/>
            </a:pPr>
            <a:endParaRPr lang="en-US" kern="0">
              <a:solidFill>
                <a:srgbClr val="FFFFFF"/>
              </a:solidFill>
              <a:latin typeface="Trebuchet MS"/>
            </a:endParaRPr>
          </a:p>
        </p:txBody>
      </p:sp>
      <p:sp>
        <p:nvSpPr>
          <p:cNvPr id="142" name="TextBox 8319"/>
          <p:cNvSpPr txBox="1">
            <a:spLocks noChangeArrowheads="1"/>
          </p:cNvSpPr>
          <p:nvPr/>
        </p:nvSpPr>
        <p:spPr bwMode="auto">
          <a:xfrm>
            <a:off x="3282316" y="3522980"/>
            <a:ext cx="288862" cy="400110"/>
          </a:xfrm>
          <a:prstGeom prst="rect">
            <a:avLst/>
          </a:prstGeom>
          <a:noFill/>
          <a:ln w="9525">
            <a:noFill/>
            <a:miter lim="800000"/>
            <a:headEnd/>
            <a:tailEnd/>
          </a:ln>
        </p:spPr>
        <p:txBody>
          <a:bodyPr wrap="none">
            <a:spAutoFit/>
          </a:bodyPr>
          <a:lstStyle/>
          <a:p>
            <a:r>
              <a:rPr lang="en-US" sz="2000" b="1">
                <a:solidFill>
                  <a:srgbClr val="0070C0"/>
                </a:solidFill>
                <a:latin typeface="Lucida Calligraphy" pitchFamily="66" charset="0"/>
              </a:rPr>
              <a:t>f</a:t>
            </a:r>
          </a:p>
        </p:txBody>
      </p:sp>
      <p:sp>
        <p:nvSpPr>
          <p:cNvPr id="73" name="Rectangle 72"/>
          <p:cNvSpPr/>
          <p:nvPr/>
        </p:nvSpPr>
        <p:spPr>
          <a:xfrm>
            <a:off x="0" y="6627168"/>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67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823393"/>
          </a:xfrm>
        </p:spPr>
        <p:txBody>
          <a:bodyPr/>
          <a:lstStyle/>
          <a:p>
            <a:r>
              <a:rPr lang="en-US" dirty="0"/>
              <a:t>Before </a:t>
            </a:r>
            <a:r>
              <a:rPr lang="en-US"/>
              <a:t>we get going…</a:t>
            </a:r>
          </a:p>
        </p:txBody>
      </p:sp>
      <p:sp>
        <p:nvSpPr>
          <p:cNvPr id="6" name="Content Placeholder 5"/>
          <p:cNvSpPr>
            <a:spLocks noGrp="1"/>
          </p:cNvSpPr>
          <p:nvPr>
            <p:ph sz="half" idx="1"/>
          </p:nvPr>
        </p:nvSpPr>
        <p:spPr/>
        <p:txBody>
          <a:bodyPr>
            <a:normAutofit fontScale="85000" lnSpcReduction="20000"/>
          </a:bodyPr>
          <a:lstStyle/>
          <a:p>
            <a:r>
              <a:rPr lang="en-US" dirty="0" smtClean="0"/>
              <a:t>Last time:</a:t>
            </a:r>
            <a:endParaRPr lang="en-US" dirty="0"/>
          </a:p>
          <a:p>
            <a:pPr lvl="1"/>
            <a:r>
              <a:rPr lang="en-US" dirty="0"/>
              <a:t>Rules of thumb, GPU computing optimization</a:t>
            </a:r>
          </a:p>
          <a:p>
            <a:pPr lvl="1"/>
            <a:r>
              <a:rPr lang="en-US" dirty="0"/>
              <a:t>Test case: reduction operation</a:t>
            </a:r>
          </a:p>
          <a:p>
            <a:pPr lvl="1"/>
            <a:endParaRPr lang="en-US" dirty="0" smtClean="0"/>
          </a:p>
          <a:p>
            <a:pPr lvl="1"/>
            <a:endParaRPr lang="en-US" dirty="0" smtClean="0"/>
          </a:p>
          <a:p>
            <a:r>
              <a:rPr lang="en-US" dirty="0" smtClean="0"/>
              <a:t>Today:</a:t>
            </a:r>
            <a:endParaRPr lang="en-US" dirty="0"/>
          </a:p>
          <a:p>
            <a:pPr lvl="1"/>
            <a:r>
              <a:rPr lang="en-US" dirty="0" smtClean="0"/>
              <a:t>Test case: scan operation</a:t>
            </a:r>
          </a:p>
          <a:p>
            <a:pPr lvl="1"/>
            <a:r>
              <a:rPr lang="en-US" dirty="0" smtClean="0"/>
              <a:t>Quick overview, stencil op</a:t>
            </a:r>
          </a:p>
          <a:p>
            <a:pPr lvl="1"/>
            <a:r>
              <a:rPr lang="en-US" dirty="0" smtClean="0"/>
              <a:t>CUDA streams (?)</a:t>
            </a:r>
          </a:p>
          <a:p>
            <a:pPr lvl="1"/>
            <a:endParaRPr lang="en-US" dirty="0" smtClean="0"/>
          </a:p>
          <a:p>
            <a:pPr lvl="1"/>
            <a:endParaRPr lang="en-US" dirty="0" smtClean="0"/>
          </a:p>
          <a:p>
            <a:r>
              <a:rPr lang="en-US" dirty="0" smtClean="0"/>
              <a:t>Other </a:t>
            </a:r>
            <a:r>
              <a:rPr lang="en-US" dirty="0"/>
              <a:t>tidbits:</a:t>
            </a:r>
          </a:p>
          <a:p>
            <a:pPr lvl="1"/>
            <a:r>
              <a:rPr lang="en-US" dirty="0" smtClean="0"/>
              <a:t>Assignment </a:t>
            </a:r>
            <a:r>
              <a:rPr lang="en-US" dirty="0"/>
              <a:t>due </a:t>
            </a:r>
            <a:r>
              <a:rPr lang="en-US" dirty="0" smtClean="0"/>
              <a:t>on Thursday at </a:t>
            </a:r>
            <a:r>
              <a:rPr lang="en-US" dirty="0"/>
              <a:t>9 </a:t>
            </a:r>
            <a:r>
              <a:rPr lang="en-US" dirty="0" smtClean="0"/>
              <a:t>pm</a:t>
            </a:r>
          </a:p>
          <a:p>
            <a:pPr lvl="2"/>
            <a:r>
              <a:rPr lang="en-US" dirty="0" smtClean="0"/>
              <a:t>In </a:t>
            </a:r>
            <a:r>
              <a:rPr lang="en-US" dirty="0"/>
              <a:t>my </a:t>
            </a:r>
            <a:r>
              <a:rPr lang="en-US" dirty="0" smtClean="0"/>
              <a:t>opinion, this and next are the toughest assignments of the semester</a:t>
            </a:r>
            <a:endParaRPr lang="en-US" dirty="0"/>
          </a:p>
          <a:p>
            <a:pPr lvl="1"/>
            <a:r>
              <a:rPr lang="en-US" dirty="0" smtClean="0"/>
              <a:t>Assigned readings – don’t neglect them</a:t>
            </a:r>
            <a:endParaRPr lang="en-US" dirty="0" smtClean="0"/>
          </a:p>
          <a:p>
            <a:pPr lvl="1"/>
            <a:r>
              <a:rPr lang="en-US" dirty="0" smtClean="0"/>
              <a:t>Dan </a:t>
            </a:r>
            <a:r>
              <a:rPr lang="en-US" dirty="0" smtClean="0"/>
              <a:t>has </a:t>
            </a:r>
            <a:r>
              <a:rPr lang="en-US" dirty="0" smtClean="0"/>
              <a:t>office hours online each Wd@7 PM</a:t>
            </a:r>
          </a:p>
        </p:txBody>
      </p:sp>
      <p:sp>
        <p:nvSpPr>
          <p:cNvPr id="3" name="Slide Number Placeholder 2"/>
          <p:cNvSpPr>
            <a:spLocks noGrp="1"/>
          </p:cNvSpPr>
          <p:nvPr>
            <p:ph type="sldNum" sz="quarter" idx="12"/>
          </p:nvPr>
        </p:nvSpPr>
        <p:spPr/>
        <p:txBody>
          <a:bodyPr/>
          <a:lstStyle/>
          <a:p>
            <a:fld id="{67D2203D-769A-4D5A-AE4C-EA73FDE6A130}" type="slidenum">
              <a:rPr lang="en-US" smtClean="0"/>
              <a:t>3</a:t>
            </a:fld>
            <a:endParaRPr lang="en-US"/>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9988" y="2257818"/>
            <a:ext cx="3904858" cy="3036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3894000" y="2435426"/>
            <a:ext cx="3358747" cy="1338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922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Serial Algorithm</a:t>
            </a:r>
          </a:p>
        </p:txBody>
      </p:sp>
      <p:sp>
        <p:nvSpPr>
          <p:cNvPr id="2" name="Slide Number Placeholder 1"/>
          <p:cNvSpPr>
            <a:spLocks noGrp="1"/>
          </p:cNvSpPr>
          <p:nvPr>
            <p:ph type="sldNum" sz="quarter" idx="12"/>
          </p:nvPr>
        </p:nvSpPr>
        <p:spPr>
          <a:prstGeom prst="rect">
            <a:avLst/>
          </a:prstGeom>
        </p:spPr>
        <p:txBody>
          <a:bodyPr/>
          <a:lstStyle/>
          <a:p>
            <a:pPr>
              <a:defRPr/>
            </a:pPr>
            <a:fld id="{C24E75E2-440D-49DC-914A-CC8FEFD7D297}" type="slidenum">
              <a:rPr lang="en-US"/>
              <a:pPr>
                <a:defRPr/>
              </a:pPr>
              <a:t>30</a:t>
            </a:fld>
            <a:endParaRPr lang="en-US" dirty="0"/>
          </a:p>
        </p:txBody>
      </p:sp>
      <p:sp>
        <p:nvSpPr>
          <p:cNvPr id="77" name="Cube 76"/>
          <p:cNvSpPr/>
          <p:nvPr/>
        </p:nvSpPr>
        <p:spPr>
          <a:xfrm>
            <a:off x="2395541" y="315277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endParaRPr lang="en-GB" kern="0">
              <a:solidFill>
                <a:srgbClr val="FFFFFF"/>
              </a:solidFill>
              <a:latin typeface="Trebuchet MS"/>
            </a:endParaRPr>
          </a:p>
        </p:txBody>
      </p:sp>
      <p:sp>
        <p:nvSpPr>
          <p:cNvPr id="78" name="Cube 77"/>
          <p:cNvSpPr/>
          <p:nvPr/>
        </p:nvSpPr>
        <p:spPr>
          <a:xfrm>
            <a:off x="2668428" y="3152777"/>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79" name="Cube 78"/>
          <p:cNvSpPr/>
          <p:nvPr/>
        </p:nvSpPr>
        <p:spPr>
          <a:xfrm>
            <a:off x="2941323" y="3152777"/>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80" name="Cube 79"/>
          <p:cNvSpPr/>
          <p:nvPr/>
        </p:nvSpPr>
        <p:spPr>
          <a:xfrm>
            <a:off x="3215643" y="3152777"/>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81" name="Cube 80"/>
          <p:cNvSpPr/>
          <p:nvPr/>
        </p:nvSpPr>
        <p:spPr>
          <a:xfrm>
            <a:off x="3488531" y="3152777"/>
            <a:ext cx="272892"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82" name="Cube 81"/>
          <p:cNvSpPr/>
          <p:nvPr/>
        </p:nvSpPr>
        <p:spPr>
          <a:xfrm>
            <a:off x="3761423" y="3152777"/>
            <a:ext cx="274320"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83" name="Cube 82"/>
          <p:cNvSpPr/>
          <p:nvPr/>
        </p:nvSpPr>
        <p:spPr>
          <a:xfrm>
            <a:off x="4035746" y="3152777"/>
            <a:ext cx="272891" cy="241459"/>
          </a:xfrm>
          <a:prstGeom prst="cube">
            <a:avLst/>
          </a:prstGeom>
          <a:solidFill>
            <a:srgbClr val="0070C0"/>
          </a:solidFill>
          <a:ln w="9525" cap="flat" cmpd="sng" algn="ctr">
            <a:solidFill>
              <a:srgbClr val="0070C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Trebuchet MS"/>
            </a:endParaRPr>
          </a:p>
        </p:txBody>
      </p:sp>
      <p:sp>
        <p:nvSpPr>
          <p:cNvPr id="84" name="Cube 83"/>
          <p:cNvSpPr/>
          <p:nvPr/>
        </p:nvSpPr>
        <p:spPr>
          <a:xfrm>
            <a:off x="4307208" y="3152777"/>
            <a:ext cx="272891" cy="241459"/>
          </a:xfrm>
          <a:prstGeom prst="cube">
            <a:avLst/>
          </a:prstGeom>
          <a:solidFill>
            <a:srgbClr val="0070C0"/>
          </a:solidFill>
          <a:ln>
            <a:solidFill>
              <a:srgbClr val="0070C0"/>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5" name="Cube 84"/>
          <p:cNvSpPr/>
          <p:nvPr/>
        </p:nvSpPr>
        <p:spPr>
          <a:xfrm>
            <a:off x="4581527" y="315277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6" name="Cube 85"/>
          <p:cNvSpPr/>
          <p:nvPr/>
        </p:nvSpPr>
        <p:spPr>
          <a:xfrm>
            <a:off x="4854416" y="315277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7" name="Cube 86"/>
          <p:cNvSpPr/>
          <p:nvPr/>
        </p:nvSpPr>
        <p:spPr>
          <a:xfrm>
            <a:off x="5127311" y="315277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8" name="Cube 87"/>
          <p:cNvSpPr/>
          <p:nvPr/>
        </p:nvSpPr>
        <p:spPr>
          <a:xfrm>
            <a:off x="5401630" y="3152777"/>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89" name="Cube 88"/>
          <p:cNvSpPr/>
          <p:nvPr/>
        </p:nvSpPr>
        <p:spPr>
          <a:xfrm>
            <a:off x="5674518" y="3152777"/>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0" name="Cube 89"/>
          <p:cNvSpPr/>
          <p:nvPr/>
        </p:nvSpPr>
        <p:spPr>
          <a:xfrm>
            <a:off x="5947410" y="3152777"/>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1" name="Cube 90"/>
          <p:cNvSpPr/>
          <p:nvPr/>
        </p:nvSpPr>
        <p:spPr>
          <a:xfrm>
            <a:off x="6203156" y="3145633"/>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2" name="Cube 91"/>
          <p:cNvSpPr/>
          <p:nvPr/>
        </p:nvSpPr>
        <p:spPr>
          <a:xfrm>
            <a:off x="6476048" y="3145633"/>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3" name="Cube 92"/>
          <p:cNvSpPr/>
          <p:nvPr/>
        </p:nvSpPr>
        <p:spPr>
          <a:xfrm>
            <a:off x="6750371" y="3145633"/>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4" name="Cube 93"/>
          <p:cNvSpPr/>
          <p:nvPr/>
        </p:nvSpPr>
        <p:spPr>
          <a:xfrm>
            <a:off x="7023258" y="3145633"/>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5" name="Cube 94"/>
          <p:cNvSpPr/>
          <p:nvPr/>
        </p:nvSpPr>
        <p:spPr>
          <a:xfrm>
            <a:off x="7296150" y="3145633"/>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6" name="Cube 95"/>
          <p:cNvSpPr/>
          <p:nvPr/>
        </p:nvSpPr>
        <p:spPr>
          <a:xfrm>
            <a:off x="7570473" y="3145633"/>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7" name="Cube 96"/>
          <p:cNvSpPr/>
          <p:nvPr/>
        </p:nvSpPr>
        <p:spPr>
          <a:xfrm>
            <a:off x="7843361" y="3145633"/>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8" name="Cube 97"/>
          <p:cNvSpPr/>
          <p:nvPr/>
        </p:nvSpPr>
        <p:spPr>
          <a:xfrm>
            <a:off x="8130540" y="3145633"/>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99" name="Cube 98"/>
          <p:cNvSpPr/>
          <p:nvPr/>
        </p:nvSpPr>
        <p:spPr>
          <a:xfrm>
            <a:off x="8404863" y="3145633"/>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0" name="Cube 99"/>
          <p:cNvSpPr/>
          <p:nvPr/>
        </p:nvSpPr>
        <p:spPr>
          <a:xfrm>
            <a:off x="8677751" y="3145633"/>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1" name="Cube 100"/>
          <p:cNvSpPr/>
          <p:nvPr/>
        </p:nvSpPr>
        <p:spPr>
          <a:xfrm>
            <a:off x="8950643" y="3145633"/>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2" name="Cube 101"/>
          <p:cNvSpPr/>
          <p:nvPr/>
        </p:nvSpPr>
        <p:spPr>
          <a:xfrm>
            <a:off x="9224966" y="3145633"/>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3" name="Cube 102"/>
          <p:cNvSpPr/>
          <p:nvPr/>
        </p:nvSpPr>
        <p:spPr>
          <a:xfrm>
            <a:off x="9497853" y="3145633"/>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4" name="Cube 103"/>
          <p:cNvSpPr/>
          <p:nvPr/>
        </p:nvSpPr>
        <p:spPr>
          <a:xfrm>
            <a:off x="9772173" y="3145633"/>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5" name="TextBox 31"/>
          <p:cNvSpPr txBox="1">
            <a:spLocks noChangeArrowheads="1"/>
          </p:cNvSpPr>
          <p:nvPr/>
        </p:nvSpPr>
        <p:spPr bwMode="auto">
          <a:xfrm>
            <a:off x="1951199" y="3042763"/>
            <a:ext cx="545783"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106" name="TextBox 32"/>
          <p:cNvSpPr txBox="1">
            <a:spLocks noChangeArrowheads="1"/>
          </p:cNvSpPr>
          <p:nvPr/>
        </p:nvSpPr>
        <p:spPr bwMode="auto">
          <a:xfrm>
            <a:off x="10030781" y="3051335"/>
            <a:ext cx="545783"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107" name="Cube 106"/>
          <p:cNvSpPr/>
          <p:nvPr/>
        </p:nvSpPr>
        <p:spPr>
          <a:xfrm>
            <a:off x="2336958" y="4358642"/>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8" name="Cube 107"/>
          <p:cNvSpPr/>
          <p:nvPr/>
        </p:nvSpPr>
        <p:spPr>
          <a:xfrm>
            <a:off x="2609853" y="4358642"/>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09" name="Cube 108"/>
          <p:cNvSpPr/>
          <p:nvPr/>
        </p:nvSpPr>
        <p:spPr>
          <a:xfrm>
            <a:off x="2882741" y="4358642"/>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0" name="Cube 109"/>
          <p:cNvSpPr/>
          <p:nvPr/>
        </p:nvSpPr>
        <p:spPr>
          <a:xfrm>
            <a:off x="3157061" y="4358642"/>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endParaRPr lang="en-GB" kern="0">
              <a:solidFill>
                <a:srgbClr val="FFFFFF"/>
              </a:solidFill>
              <a:latin typeface="Trebuchet MS"/>
            </a:endParaRPr>
          </a:p>
        </p:txBody>
      </p:sp>
      <p:sp>
        <p:nvSpPr>
          <p:cNvPr id="111" name="Cube 110"/>
          <p:cNvSpPr/>
          <p:nvPr/>
        </p:nvSpPr>
        <p:spPr>
          <a:xfrm>
            <a:off x="3429956" y="4358642"/>
            <a:ext cx="272891" cy="240031"/>
          </a:xfrm>
          <a:prstGeom prst="cube">
            <a:avLst/>
          </a:prstGeom>
          <a:solidFill>
            <a:srgbClr val="0070C0"/>
          </a:solidFill>
          <a:ln>
            <a:solidFill>
              <a:srgbClr val="0070C0"/>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2" name="Cube 111"/>
          <p:cNvSpPr/>
          <p:nvPr/>
        </p:nvSpPr>
        <p:spPr>
          <a:xfrm>
            <a:off x="3704276" y="4358642"/>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3" name="Cube 112"/>
          <p:cNvSpPr/>
          <p:nvPr/>
        </p:nvSpPr>
        <p:spPr>
          <a:xfrm>
            <a:off x="3977163" y="4358642"/>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4" name="Cube 113"/>
          <p:cNvSpPr/>
          <p:nvPr/>
        </p:nvSpPr>
        <p:spPr>
          <a:xfrm>
            <a:off x="4248626" y="4358642"/>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5" name="Cube 114"/>
          <p:cNvSpPr/>
          <p:nvPr/>
        </p:nvSpPr>
        <p:spPr>
          <a:xfrm>
            <a:off x="4522946" y="4358642"/>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6" name="Cube 115"/>
          <p:cNvSpPr/>
          <p:nvPr/>
        </p:nvSpPr>
        <p:spPr>
          <a:xfrm>
            <a:off x="4795841" y="4358642"/>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7" name="Cube 116"/>
          <p:cNvSpPr/>
          <p:nvPr/>
        </p:nvSpPr>
        <p:spPr>
          <a:xfrm>
            <a:off x="5068728" y="4358642"/>
            <a:ext cx="274320"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8" name="Cube 117"/>
          <p:cNvSpPr/>
          <p:nvPr/>
        </p:nvSpPr>
        <p:spPr>
          <a:xfrm>
            <a:off x="5343048" y="4358642"/>
            <a:ext cx="272892"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19" name="Cube 118"/>
          <p:cNvSpPr/>
          <p:nvPr/>
        </p:nvSpPr>
        <p:spPr>
          <a:xfrm>
            <a:off x="5615943" y="4358642"/>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0" name="Cube 119"/>
          <p:cNvSpPr/>
          <p:nvPr/>
        </p:nvSpPr>
        <p:spPr>
          <a:xfrm>
            <a:off x="5890263" y="4358642"/>
            <a:ext cx="272891" cy="240031"/>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1" name="Cube 120"/>
          <p:cNvSpPr/>
          <p:nvPr/>
        </p:nvSpPr>
        <p:spPr>
          <a:xfrm>
            <a:off x="6144581" y="4351498"/>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2" name="Cube 121"/>
          <p:cNvSpPr/>
          <p:nvPr/>
        </p:nvSpPr>
        <p:spPr>
          <a:xfrm>
            <a:off x="6418901" y="4351498"/>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3" name="Cube 122"/>
          <p:cNvSpPr/>
          <p:nvPr/>
        </p:nvSpPr>
        <p:spPr>
          <a:xfrm>
            <a:off x="6691788" y="4351498"/>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4" name="Cube 123"/>
          <p:cNvSpPr/>
          <p:nvPr/>
        </p:nvSpPr>
        <p:spPr>
          <a:xfrm>
            <a:off x="6964683" y="4351498"/>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5" name="Cube 124"/>
          <p:cNvSpPr/>
          <p:nvPr/>
        </p:nvSpPr>
        <p:spPr>
          <a:xfrm>
            <a:off x="7239003" y="4351498"/>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6" name="Cube 125"/>
          <p:cNvSpPr/>
          <p:nvPr/>
        </p:nvSpPr>
        <p:spPr>
          <a:xfrm>
            <a:off x="7511891" y="4351498"/>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7" name="Cube 126"/>
          <p:cNvSpPr/>
          <p:nvPr/>
        </p:nvSpPr>
        <p:spPr>
          <a:xfrm>
            <a:off x="7784783" y="4351498"/>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8" name="Cube 127"/>
          <p:cNvSpPr/>
          <p:nvPr/>
        </p:nvSpPr>
        <p:spPr>
          <a:xfrm>
            <a:off x="8073393" y="4351498"/>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29" name="Cube 128"/>
          <p:cNvSpPr/>
          <p:nvPr/>
        </p:nvSpPr>
        <p:spPr>
          <a:xfrm>
            <a:off x="8346281" y="4351498"/>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30" name="Cube 129"/>
          <p:cNvSpPr/>
          <p:nvPr/>
        </p:nvSpPr>
        <p:spPr>
          <a:xfrm>
            <a:off x="8619176" y="4351498"/>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31" name="Cube 130"/>
          <p:cNvSpPr/>
          <p:nvPr/>
        </p:nvSpPr>
        <p:spPr>
          <a:xfrm>
            <a:off x="8893496" y="4351498"/>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32" name="Cube 131"/>
          <p:cNvSpPr/>
          <p:nvPr/>
        </p:nvSpPr>
        <p:spPr>
          <a:xfrm>
            <a:off x="9166383" y="4351498"/>
            <a:ext cx="272892"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33" name="Cube 132"/>
          <p:cNvSpPr/>
          <p:nvPr/>
        </p:nvSpPr>
        <p:spPr>
          <a:xfrm>
            <a:off x="9439275" y="4351498"/>
            <a:ext cx="274320"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34" name="Cube 133"/>
          <p:cNvSpPr/>
          <p:nvPr/>
        </p:nvSpPr>
        <p:spPr>
          <a:xfrm>
            <a:off x="9713598" y="4351498"/>
            <a:ext cx="272891" cy="241459"/>
          </a:xfrm>
          <a:prstGeom prst="cube">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Trebuchet MS"/>
            </a:endParaRPr>
          </a:p>
        </p:txBody>
      </p:sp>
      <p:sp>
        <p:nvSpPr>
          <p:cNvPr id="135" name="TextBox 356"/>
          <p:cNvSpPr txBox="1">
            <a:spLocks noChangeArrowheads="1"/>
          </p:cNvSpPr>
          <p:nvPr/>
        </p:nvSpPr>
        <p:spPr bwMode="auto">
          <a:xfrm>
            <a:off x="1892621" y="4248628"/>
            <a:ext cx="545783"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136" name="TextBox 357"/>
          <p:cNvSpPr txBox="1">
            <a:spLocks noChangeArrowheads="1"/>
          </p:cNvSpPr>
          <p:nvPr/>
        </p:nvSpPr>
        <p:spPr bwMode="auto">
          <a:xfrm>
            <a:off x="9972201" y="4257200"/>
            <a:ext cx="545783"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137" name="TextBox 33"/>
          <p:cNvSpPr txBox="1">
            <a:spLocks noChangeArrowheads="1"/>
          </p:cNvSpPr>
          <p:nvPr/>
        </p:nvSpPr>
        <p:spPr bwMode="auto">
          <a:xfrm>
            <a:off x="1592580" y="3214213"/>
            <a:ext cx="528638" cy="369332"/>
          </a:xfrm>
          <a:prstGeom prst="rect">
            <a:avLst/>
          </a:prstGeom>
          <a:noFill/>
          <a:ln w="9525">
            <a:noFill/>
            <a:miter lim="800000"/>
            <a:headEnd/>
            <a:tailEnd/>
          </a:ln>
        </p:spPr>
        <p:txBody>
          <a:bodyPr>
            <a:spAutoFit/>
          </a:bodyPr>
          <a:lstStyle/>
          <a:p>
            <a:pPr>
              <a:defRPr/>
            </a:pPr>
            <a:r>
              <a:rPr lang="en-US" b="1" kern="0">
                <a:solidFill>
                  <a:sysClr val="windowText" lastClr="000000"/>
                </a:solidFill>
              </a:rPr>
              <a:t>in</a:t>
            </a:r>
          </a:p>
        </p:txBody>
      </p:sp>
      <p:sp>
        <p:nvSpPr>
          <p:cNvPr id="138" name="TextBox 359"/>
          <p:cNvSpPr txBox="1">
            <a:spLocks noChangeArrowheads="1"/>
          </p:cNvSpPr>
          <p:nvPr/>
        </p:nvSpPr>
        <p:spPr bwMode="auto">
          <a:xfrm>
            <a:off x="1524002" y="4380072"/>
            <a:ext cx="527209" cy="369332"/>
          </a:xfrm>
          <a:prstGeom prst="rect">
            <a:avLst/>
          </a:prstGeom>
          <a:noFill/>
          <a:ln w="9525">
            <a:noFill/>
            <a:miter lim="800000"/>
            <a:headEnd/>
            <a:tailEnd/>
          </a:ln>
        </p:spPr>
        <p:txBody>
          <a:bodyPr>
            <a:spAutoFit/>
          </a:bodyPr>
          <a:lstStyle/>
          <a:p>
            <a:pPr>
              <a:defRPr/>
            </a:pPr>
            <a:r>
              <a:rPr lang="en-US" b="1" kern="0" dirty="0">
                <a:solidFill>
                  <a:sysClr val="windowText" lastClr="000000"/>
                </a:solidFill>
              </a:rPr>
              <a:t>out</a:t>
            </a:r>
          </a:p>
        </p:txBody>
      </p:sp>
      <p:sp>
        <p:nvSpPr>
          <p:cNvPr id="139" name="Freeform 138"/>
          <p:cNvSpPr/>
          <p:nvPr/>
        </p:nvSpPr>
        <p:spPr>
          <a:xfrm>
            <a:off x="3495675" y="4702970"/>
            <a:ext cx="92868"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0070C0"/>
              </a:solidFill>
              <a:latin typeface="Trebuchet MS"/>
            </a:endParaRPr>
          </a:p>
        </p:txBody>
      </p:sp>
      <p:sp>
        <p:nvSpPr>
          <p:cNvPr id="140" name="Freeform 139"/>
          <p:cNvSpPr/>
          <p:nvPr/>
        </p:nvSpPr>
        <p:spPr>
          <a:xfrm>
            <a:off x="7560468" y="2019778"/>
            <a:ext cx="91440" cy="318611"/>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Trebuchet MS"/>
            </a:endParaRPr>
          </a:p>
        </p:txBody>
      </p:sp>
      <p:sp>
        <p:nvSpPr>
          <p:cNvPr id="141" name="TextBox 69"/>
          <p:cNvSpPr txBox="1">
            <a:spLocks noChangeArrowheads="1"/>
          </p:cNvSpPr>
          <p:nvPr/>
        </p:nvSpPr>
        <p:spPr bwMode="auto">
          <a:xfrm>
            <a:off x="7763351" y="2019777"/>
            <a:ext cx="1870948" cy="400110"/>
          </a:xfrm>
          <a:prstGeom prst="rect">
            <a:avLst/>
          </a:prstGeom>
          <a:noFill/>
          <a:ln w="9525">
            <a:noFill/>
            <a:miter lim="800000"/>
            <a:headEnd/>
            <a:tailEnd/>
          </a:ln>
        </p:spPr>
        <p:txBody>
          <a:bodyPr wrap="square">
            <a:spAutoFit/>
          </a:bodyPr>
          <a:lstStyle/>
          <a:p>
            <a:pPr>
              <a:defRPr/>
            </a:pPr>
            <a:r>
              <a:rPr lang="en-US" sz="2000" b="1" kern="0" dirty="0">
                <a:solidFill>
                  <a:sysClr val="windowText" lastClr="000000"/>
                </a:solidFill>
              </a:rPr>
              <a:t>= CPU Thread</a:t>
            </a:r>
          </a:p>
        </p:txBody>
      </p:sp>
      <p:sp>
        <p:nvSpPr>
          <p:cNvPr id="142" name="Left Brace 141"/>
          <p:cNvSpPr/>
          <p:nvPr/>
        </p:nvSpPr>
        <p:spPr>
          <a:xfrm rot="5400000">
            <a:off x="3528538" y="2021206"/>
            <a:ext cx="271463" cy="1840230"/>
          </a:xfrm>
          <a:prstGeom prst="leftBrace">
            <a:avLst>
              <a:gd name="adj1" fmla="val 39687"/>
              <a:gd name="adj2" fmla="val 50000"/>
            </a:avLst>
          </a:prstGeom>
          <a:noFill/>
          <a:ln w="28575" cap="flat" cmpd="sng" algn="ctr">
            <a:solidFill>
              <a:srgbClr val="C00000"/>
            </a:solidFill>
            <a:prstDash val="solid"/>
          </a:ln>
          <a:effectLst/>
        </p:spPr>
        <p:txBody>
          <a:bodyPr anchor="ctr"/>
          <a:lstStyle/>
          <a:p>
            <a:pPr algn="ctr">
              <a:defRPr/>
            </a:pPr>
            <a:endParaRPr lang="en-GB" kern="0" dirty="0">
              <a:solidFill>
                <a:srgbClr val="FFFFFF"/>
              </a:solidFill>
              <a:latin typeface="Trebuchet MS"/>
            </a:endParaRPr>
          </a:p>
        </p:txBody>
      </p:sp>
      <p:sp>
        <p:nvSpPr>
          <p:cNvPr id="143" name="TextBox 2"/>
          <p:cNvSpPr txBox="1">
            <a:spLocks noChangeArrowheads="1"/>
          </p:cNvSpPr>
          <p:nvPr/>
        </p:nvSpPr>
        <p:spPr bwMode="auto">
          <a:xfrm>
            <a:off x="3046813" y="2425541"/>
            <a:ext cx="1263486" cy="369332"/>
          </a:xfrm>
          <a:prstGeom prst="rect">
            <a:avLst/>
          </a:prstGeom>
          <a:noFill/>
          <a:ln w="9525">
            <a:noFill/>
            <a:miter lim="800000"/>
            <a:headEnd/>
            <a:tailEnd/>
          </a:ln>
        </p:spPr>
        <p:txBody>
          <a:bodyPr wrap="none">
            <a:spAutoFit/>
          </a:bodyPr>
          <a:lstStyle/>
          <a:p>
            <a:pPr algn="ctr">
              <a:defRPr/>
            </a:pPr>
            <a:r>
              <a:rPr lang="en-US" kern="0">
                <a:solidFill>
                  <a:sysClr val="windowText" lastClr="000000"/>
                </a:solidFill>
              </a:rPr>
              <a:t>(radius = 3)</a:t>
            </a:r>
          </a:p>
        </p:txBody>
      </p:sp>
      <p:sp>
        <p:nvSpPr>
          <p:cNvPr id="144" name="Down Arrow 143"/>
          <p:cNvSpPr/>
          <p:nvPr/>
        </p:nvSpPr>
        <p:spPr>
          <a:xfrm>
            <a:off x="3511391" y="3940018"/>
            <a:ext cx="144304" cy="258603"/>
          </a:xfrm>
          <a:prstGeom prst="downArrow">
            <a:avLst/>
          </a:prstGeom>
          <a:solidFill>
            <a:srgbClr val="0070C0"/>
          </a:solidFill>
          <a:ln w="25400" cap="flat" cmpd="sng" algn="ctr">
            <a:solidFill>
              <a:srgbClr val="0070C0"/>
            </a:solidFill>
            <a:prstDash val="solid"/>
          </a:ln>
          <a:effectLst/>
        </p:spPr>
        <p:txBody>
          <a:bodyPr anchor="ctr"/>
          <a:lstStyle/>
          <a:p>
            <a:pPr algn="ctr">
              <a:defRPr/>
            </a:pPr>
            <a:endParaRPr lang="en-US" kern="0">
              <a:solidFill>
                <a:srgbClr val="FFFFFF"/>
              </a:solidFill>
              <a:latin typeface="Trebuchet MS"/>
            </a:endParaRPr>
          </a:p>
        </p:txBody>
      </p:sp>
      <p:sp>
        <p:nvSpPr>
          <p:cNvPr id="145" name="TextBox 8319"/>
          <p:cNvSpPr txBox="1">
            <a:spLocks noChangeArrowheads="1"/>
          </p:cNvSpPr>
          <p:nvPr/>
        </p:nvSpPr>
        <p:spPr bwMode="auto">
          <a:xfrm>
            <a:off x="3465672" y="3495676"/>
            <a:ext cx="288862" cy="400110"/>
          </a:xfrm>
          <a:prstGeom prst="rect">
            <a:avLst/>
          </a:prstGeom>
          <a:noFill/>
          <a:ln w="9525">
            <a:noFill/>
            <a:miter lim="800000"/>
            <a:headEnd/>
            <a:tailEnd/>
          </a:ln>
        </p:spPr>
        <p:txBody>
          <a:bodyPr wrap="none">
            <a:spAutoFit/>
          </a:bodyPr>
          <a:lstStyle/>
          <a:p>
            <a:r>
              <a:rPr lang="en-US" sz="2000" b="1">
                <a:solidFill>
                  <a:srgbClr val="0070C0"/>
                </a:solidFill>
                <a:latin typeface="Lucida Calligraphy" pitchFamily="66" charset="0"/>
              </a:rPr>
              <a:t>f</a:t>
            </a:r>
          </a:p>
        </p:txBody>
      </p:sp>
      <p:sp>
        <p:nvSpPr>
          <p:cNvPr id="146" name="TextBox 70"/>
          <p:cNvSpPr txBox="1">
            <a:spLocks noChangeArrowheads="1"/>
          </p:cNvSpPr>
          <p:nvPr/>
        </p:nvSpPr>
        <p:spPr bwMode="auto">
          <a:xfrm>
            <a:off x="3617120" y="5307329"/>
            <a:ext cx="3811905" cy="369332"/>
          </a:xfrm>
          <a:prstGeom prst="rect">
            <a:avLst/>
          </a:prstGeom>
          <a:noFill/>
          <a:ln w="9525">
            <a:noFill/>
            <a:miter lim="800000"/>
            <a:headEnd/>
            <a:tailEnd/>
          </a:ln>
        </p:spPr>
        <p:txBody>
          <a:bodyPr>
            <a:spAutoFit/>
          </a:bodyPr>
          <a:lstStyle/>
          <a:p>
            <a:pPr>
              <a:defRPr/>
            </a:pPr>
            <a:r>
              <a:rPr lang="en-US" b="1" kern="0">
                <a:solidFill>
                  <a:sysClr val="windowText" lastClr="000000"/>
                </a:solidFill>
              </a:rPr>
              <a:t>Repeat for each element</a:t>
            </a:r>
          </a:p>
        </p:txBody>
      </p:sp>
      <p:sp>
        <p:nvSpPr>
          <p:cNvPr id="147" name="TextBox 71"/>
          <p:cNvSpPr txBox="1">
            <a:spLocks noChangeArrowheads="1"/>
          </p:cNvSpPr>
          <p:nvPr/>
        </p:nvSpPr>
        <p:spPr bwMode="auto">
          <a:xfrm>
            <a:off x="3757139" y="4637248"/>
            <a:ext cx="545783"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76" name="Rectangle 75"/>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10949549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br>
              <a:rPr lang="en-US" dirty="0"/>
            </a:br>
            <a:r>
              <a:rPr lang="en-US" sz="1200" dirty="0"/>
              <a:t>[assume N=16 mil.]</a:t>
            </a:r>
          </a:p>
        </p:txBody>
      </p:sp>
      <p:sp>
        <p:nvSpPr>
          <p:cNvPr id="2" name="Slide Number Placeholder 1"/>
          <p:cNvSpPr>
            <a:spLocks noGrp="1"/>
          </p:cNvSpPr>
          <p:nvPr>
            <p:ph type="sldNum" sz="quarter" idx="12"/>
          </p:nvPr>
        </p:nvSpPr>
        <p:spPr>
          <a:prstGeom prst="rect">
            <a:avLst/>
          </a:prstGeom>
        </p:spPr>
        <p:txBody>
          <a:bodyPr/>
          <a:lstStyle/>
          <a:p>
            <a:pPr>
              <a:defRPr/>
            </a:pPr>
            <a:fld id="{529A9453-F63C-423E-9485-13332DCFD062}" type="slidenum">
              <a:rPr lang="en-US"/>
              <a:pPr>
                <a:defRPr/>
              </a:pPr>
              <a:t>31</a:t>
            </a:fld>
            <a:endParaRPr lang="en-US"/>
          </a:p>
        </p:txBody>
      </p:sp>
      <p:sp>
        <p:nvSpPr>
          <p:cNvPr id="11" name="Content Placeholder 2"/>
          <p:cNvSpPr>
            <a:spLocks noGrp="1"/>
          </p:cNvSpPr>
          <p:nvPr>
            <p:ph idx="4294967295"/>
          </p:nvPr>
        </p:nvSpPr>
        <p:spPr bwMode="auto">
          <a:xfrm>
            <a:off x="1638300" y="1981201"/>
            <a:ext cx="8915400" cy="3697288"/>
          </a:xfrm>
          <a:prstGeom prst="rect">
            <a:avLst/>
          </a:prstGeom>
          <a:solidFill>
            <a:schemeClr val="bg1">
              <a:lumMod val="95000"/>
            </a:schemeClr>
          </a:solidFill>
          <a:ln w="9525">
            <a:solidFill>
              <a:srgbClr val="FF9933">
                <a:lumMod val="40000"/>
                <a:lumOff val="60000"/>
              </a:srgbClr>
            </a:solidFill>
            <a:miter lim="800000"/>
            <a:headEnd/>
            <a:tailEnd/>
          </a:ln>
          <a:effectLst/>
          <a:extLst/>
        </p:spPr>
        <p:txBody>
          <a:bodyPr numCol="2" spcCol="457200"/>
          <a:lstStyle/>
          <a:p>
            <a:pPr marL="0" indent="0">
              <a:lnSpc>
                <a:spcPct val="100000"/>
              </a:lnSpc>
              <a:spcBef>
                <a:spcPts val="0"/>
              </a:spcBef>
              <a:buNone/>
              <a:defRPr/>
            </a:pPr>
            <a:endParaRPr lang="en-US" sz="1200" b="1" kern="0" dirty="0">
              <a:solidFill>
                <a:srgbClr val="33CCCC"/>
              </a:solidFill>
              <a:latin typeface="Consolas" pitchFamily="49" charset="0"/>
              <a:ea typeface="Tahoma" pitchFamily="34" charset="0"/>
              <a:cs typeface="Consolas" pitchFamily="49" charset="0"/>
            </a:endParaRPr>
          </a:p>
          <a:p>
            <a:pPr marL="0" indent="0">
              <a:lnSpc>
                <a:spcPct val="100000"/>
              </a:lnSpc>
              <a:spcBef>
                <a:spcPts val="0"/>
              </a:spcBef>
              <a:buNone/>
              <a:defRPr/>
            </a:pPr>
            <a:endParaRPr lang="en-US" sz="1200" b="1" dirty="0">
              <a:solidFill>
                <a:srgbClr val="33CCCC"/>
              </a:solidFill>
              <a:latin typeface="Consolas" pitchFamily="49" charset="0"/>
              <a:ea typeface="Tahoma" pitchFamily="34" charset="0"/>
              <a:cs typeface="Consolas" pitchFamily="49" charset="0"/>
            </a:endParaRPr>
          </a:p>
          <a:p>
            <a:pPr marL="0" indent="0">
              <a:lnSpc>
                <a:spcPct val="100000"/>
              </a:lnSpc>
              <a:spcBef>
                <a:spcPts val="0"/>
              </a:spcBef>
              <a:buNone/>
              <a:defRPr/>
            </a:pPr>
            <a:r>
              <a:rPr lang="en-US" sz="1200" b="1" kern="0" dirty="0" err="1">
                <a:solidFill>
                  <a:srgbClr val="33CCCC"/>
                </a:solidFill>
                <a:latin typeface="Consolas" pitchFamily="49" charset="0"/>
                <a:ea typeface="Tahoma" pitchFamily="34" charset="0"/>
                <a:cs typeface="Consolas" pitchFamily="49" charset="0"/>
              </a:rPr>
              <a:t>int</a:t>
            </a:r>
            <a:r>
              <a:rPr lang="en-US" sz="1200" b="1" kern="0" dirty="0">
                <a:solidFill>
                  <a:srgbClr val="DADADA">
                    <a:lumMod val="40000"/>
                    <a:lumOff val="60000"/>
                  </a:srgbClr>
                </a:solidFill>
                <a:latin typeface="Consolas" pitchFamily="49" charset="0"/>
                <a:ea typeface="Tahoma" pitchFamily="34" charset="0"/>
                <a:cs typeface="Consolas" pitchFamily="49" charset="0"/>
              </a:rPr>
              <a:t> </a:t>
            </a:r>
            <a:r>
              <a:rPr lang="en-US" sz="1200" b="1" kern="0" dirty="0">
                <a:solidFill>
                  <a:sysClr val="windowText" lastClr="000000"/>
                </a:solidFill>
                <a:latin typeface="Consolas" pitchFamily="49" charset="0"/>
                <a:ea typeface="Tahoma" pitchFamily="34" charset="0"/>
                <a:cs typeface="Consolas" pitchFamily="49" charset="0"/>
              </a:rPr>
              <a:t>main() {</a:t>
            </a:r>
          </a:p>
          <a:p>
            <a:pPr marL="0" indent="0">
              <a:lnSpc>
                <a:spcPct val="100000"/>
              </a:lnSpc>
              <a:spcBef>
                <a:spcPts val="0"/>
              </a:spcBef>
              <a:buNone/>
              <a:defRPr/>
            </a:pPr>
            <a:r>
              <a:rPr lang="en-US" sz="1200" b="1" kern="0" dirty="0">
                <a:solidFill>
                  <a:srgbClr val="FFC000"/>
                </a:solidFill>
                <a:latin typeface="Consolas" pitchFamily="49" charset="0"/>
                <a:ea typeface="Tahoma" pitchFamily="34" charset="0"/>
                <a:cs typeface="Consolas" pitchFamily="49" charset="0"/>
              </a:rPr>
              <a:t>  </a:t>
            </a:r>
            <a:r>
              <a:rPr lang="en-US" sz="1200" b="1" kern="0" dirty="0" err="1">
                <a:solidFill>
                  <a:srgbClr val="33CCCC"/>
                </a:solidFill>
                <a:latin typeface="Consolas" pitchFamily="49" charset="0"/>
                <a:ea typeface="Tahoma" pitchFamily="34" charset="0"/>
                <a:cs typeface="Consolas" pitchFamily="49" charset="0"/>
              </a:rPr>
              <a:t>int</a:t>
            </a:r>
            <a:r>
              <a:rPr lang="en-US" sz="1200" b="1" kern="0" dirty="0">
                <a:solidFill>
                  <a:srgbClr val="DADADA"/>
                </a:solidFill>
                <a:latin typeface="Consolas" pitchFamily="49" charset="0"/>
                <a:ea typeface="Tahoma" pitchFamily="34" charset="0"/>
                <a:cs typeface="Consolas" pitchFamily="49" charset="0"/>
              </a:rPr>
              <a:t> </a:t>
            </a:r>
            <a:r>
              <a:rPr lang="en-US" sz="1200" b="1" kern="0" dirty="0">
                <a:solidFill>
                  <a:sysClr val="windowText" lastClr="000000"/>
                </a:solidFill>
                <a:latin typeface="Consolas" pitchFamily="49" charset="0"/>
                <a:ea typeface="Tahoma" pitchFamily="34" charset="0"/>
                <a:cs typeface="Consolas" pitchFamily="49" charset="0"/>
              </a:rPr>
              <a:t>size = N * </a:t>
            </a:r>
            <a:r>
              <a:rPr lang="en-US" sz="1200" b="1" kern="0" dirty="0" err="1">
                <a:solidFill>
                  <a:srgbClr val="33CCCC"/>
                </a:solidFill>
                <a:latin typeface="Consolas" pitchFamily="49" charset="0"/>
                <a:ea typeface="Tahoma" pitchFamily="34" charset="0"/>
                <a:cs typeface="Consolas" pitchFamily="49" charset="0"/>
              </a:rPr>
              <a:t>sizeof</a:t>
            </a:r>
            <a:r>
              <a:rPr lang="en-US" sz="1200" b="1" kern="0" dirty="0">
                <a:solidFill>
                  <a:sysClr val="windowText" lastClr="000000"/>
                </a:solidFill>
                <a:latin typeface="Consolas" pitchFamily="49" charset="0"/>
                <a:ea typeface="Tahoma" pitchFamily="34" charset="0"/>
                <a:cs typeface="Consolas" pitchFamily="49" charset="0"/>
              </a:rPr>
              <a:t>(</a:t>
            </a:r>
            <a:r>
              <a:rPr lang="en-US" sz="1200" b="1" kern="0" dirty="0">
                <a:solidFill>
                  <a:srgbClr val="33CCCC"/>
                </a:solidFill>
                <a:latin typeface="Consolas" pitchFamily="49" charset="0"/>
                <a:ea typeface="Tahoma" pitchFamily="34" charset="0"/>
                <a:cs typeface="Consolas" pitchFamily="49" charset="0"/>
              </a:rPr>
              <a:t>float</a:t>
            </a:r>
            <a:r>
              <a:rPr lang="en-US" sz="1200" b="1"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r>
              <a:rPr lang="en-US" sz="1200" b="1" kern="0" dirty="0" err="1">
                <a:solidFill>
                  <a:srgbClr val="33CCCC"/>
                </a:solidFill>
                <a:latin typeface="Consolas" pitchFamily="49" charset="0"/>
                <a:ea typeface="Tahoma" pitchFamily="34" charset="0"/>
                <a:cs typeface="Consolas" pitchFamily="49" charset="0"/>
              </a:rPr>
              <a:t>int</a:t>
            </a:r>
            <a:r>
              <a:rPr lang="en-US" sz="1200" b="1" kern="0" dirty="0">
                <a:solidFill>
                  <a:srgbClr val="DADADA"/>
                </a:solidFill>
                <a:latin typeface="Consolas" pitchFamily="49" charset="0"/>
                <a:ea typeface="Tahoma" pitchFamily="34" charset="0"/>
                <a:cs typeface="Consolas" pitchFamily="49" charset="0"/>
              </a:rPr>
              <a:t> </a:t>
            </a:r>
            <a:r>
              <a:rPr lang="en-US" sz="1200" b="1" kern="0" dirty="0" err="1">
                <a:latin typeface="Consolas" pitchFamily="49" charset="0"/>
                <a:ea typeface="Tahoma" pitchFamily="34" charset="0"/>
                <a:cs typeface="Consolas" pitchFamily="49" charset="0"/>
              </a:rPr>
              <a:t>w</a:t>
            </a:r>
            <a:r>
              <a:rPr lang="en-US" sz="1200" b="1" kern="0" dirty="0" err="1">
                <a:solidFill>
                  <a:sysClr val="windowText" lastClr="000000"/>
                </a:solidFill>
                <a:latin typeface="Consolas" pitchFamily="49" charset="0"/>
                <a:ea typeface="Tahoma" pitchFamily="34" charset="0"/>
                <a:cs typeface="Consolas" pitchFamily="49" charset="0"/>
              </a:rPr>
              <a:t>size</a:t>
            </a:r>
            <a:r>
              <a:rPr lang="en-US" sz="1200" b="1" kern="0" dirty="0">
                <a:solidFill>
                  <a:sysClr val="windowText" lastClr="000000"/>
                </a:solidFill>
                <a:latin typeface="Consolas" pitchFamily="49" charset="0"/>
                <a:ea typeface="Tahoma" pitchFamily="34" charset="0"/>
                <a:cs typeface="Consolas" pitchFamily="49" charset="0"/>
              </a:rPr>
              <a:t> = (2 * RADIUS + 1) * </a:t>
            </a:r>
            <a:r>
              <a:rPr lang="en-US" sz="1200" b="1" kern="0" dirty="0" err="1">
                <a:solidFill>
                  <a:srgbClr val="33CCCC"/>
                </a:solidFill>
                <a:latin typeface="Consolas" pitchFamily="49" charset="0"/>
                <a:ea typeface="Tahoma" pitchFamily="34" charset="0"/>
                <a:cs typeface="Consolas" pitchFamily="49" charset="0"/>
              </a:rPr>
              <a:t>sizeof</a:t>
            </a:r>
            <a:r>
              <a:rPr lang="en-US" sz="1200" b="1" kern="0" dirty="0">
                <a:solidFill>
                  <a:sysClr val="windowText" lastClr="000000"/>
                </a:solidFill>
                <a:latin typeface="Consolas" pitchFamily="49" charset="0"/>
                <a:ea typeface="Tahoma" pitchFamily="34" charset="0"/>
                <a:cs typeface="Consolas" pitchFamily="49" charset="0"/>
              </a:rPr>
              <a:t>(</a:t>
            </a:r>
            <a:r>
              <a:rPr lang="en-US" sz="1200" b="1" kern="0" dirty="0">
                <a:solidFill>
                  <a:srgbClr val="33CCCC"/>
                </a:solidFill>
                <a:latin typeface="Consolas" pitchFamily="49" charset="0"/>
                <a:ea typeface="Tahoma" pitchFamily="34" charset="0"/>
                <a:cs typeface="Consolas" pitchFamily="49" charset="0"/>
              </a:rPr>
              <a:t>float</a:t>
            </a:r>
            <a:r>
              <a:rPr lang="en-US" sz="1200" b="1"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r>
              <a:rPr lang="en-US" sz="1200" b="1" kern="0" dirty="0">
                <a:solidFill>
                  <a:srgbClr val="E78A2D"/>
                </a:solidFill>
                <a:latin typeface="Consolas" pitchFamily="49" charset="0"/>
                <a:ea typeface="Tahoma" pitchFamily="34" charset="0"/>
                <a:cs typeface="Consolas" pitchFamily="49" charset="0"/>
              </a:rPr>
              <a:t>//allocate resources</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r>
              <a:rPr lang="en-US" sz="1200" b="1" kern="0" dirty="0">
                <a:solidFill>
                  <a:srgbClr val="33CCCC"/>
                </a:solidFill>
                <a:latin typeface="Consolas" pitchFamily="49" charset="0"/>
                <a:ea typeface="Tahoma" pitchFamily="34" charset="0"/>
                <a:cs typeface="Consolas" pitchFamily="49" charset="0"/>
              </a:rPr>
              <a:t>float</a:t>
            </a:r>
            <a:r>
              <a:rPr lang="en-US" sz="1200" b="1" kern="0" dirty="0">
                <a:solidFill>
                  <a:sysClr val="windowText" lastClr="000000"/>
                </a:solidFill>
                <a:latin typeface="Consolas" pitchFamily="49" charset="0"/>
                <a:ea typeface="Tahoma" pitchFamily="34" charset="0"/>
                <a:cs typeface="Consolas" pitchFamily="49" charset="0"/>
              </a:rPr>
              <a:t> *weights = (</a:t>
            </a:r>
            <a:r>
              <a:rPr lang="en-US" sz="1200" b="1" kern="0" dirty="0">
                <a:solidFill>
                  <a:srgbClr val="33CCCC"/>
                </a:solidFill>
                <a:latin typeface="Consolas" pitchFamily="49" charset="0"/>
                <a:ea typeface="Tahoma" pitchFamily="34" charset="0"/>
                <a:cs typeface="Consolas" pitchFamily="49" charset="0"/>
              </a:rPr>
              <a:t>float</a:t>
            </a:r>
            <a:r>
              <a:rPr lang="en-US" sz="1200" b="1" kern="0" dirty="0">
                <a:solidFill>
                  <a:srgbClr val="ADE2E2"/>
                </a:solidFill>
                <a:latin typeface="Consolas" pitchFamily="49" charset="0"/>
                <a:ea typeface="Tahoma" pitchFamily="34" charset="0"/>
                <a:cs typeface="Consolas" pitchFamily="49" charset="0"/>
              </a:rPr>
              <a:t> </a:t>
            </a:r>
            <a:r>
              <a:rPr lang="en-US" sz="1200" b="1" kern="0" dirty="0">
                <a:solidFill>
                  <a:sysClr val="windowText" lastClr="000000"/>
                </a:solidFill>
                <a:latin typeface="Consolas" pitchFamily="49" charset="0"/>
                <a:ea typeface="Tahoma" pitchFamily="34" charset="0"/>
                <a:cs typeface="Consolas" pitchFamily="49" charset="0"/>
              </a:rPr>
              <a:t>*)</a:t>
            </a:r>
            <a:r>
              <a:rPr lang="en-US" sz="1200" b="1" kern="0" dirty="0" err="1">
                <a:solidFill>
                  <a:sysClr val="windowText" lastClr="000000"/>
                </a:solidFill>
                <a:latin typeface="Consolas" pitchFamily="49" charset="0"/>
                <a:ea typeface="Tahoma" pitchFamily="34" charset="0"/>
                <a:cs typeface="Consolas" pitchFamily="49" charset="0"/>
              </a:rPr>
              <a:t>malloc</a:t>
            </a:r>
            <a:r>
              <a:rPr lang="en-US" sz="1200" b="1" kern="0" dirty="0">
                <a:solidFill>
                  <a:sysClr val="windowText" lastClr="000000"/>
                </a:solidFill>
                <a:latin typeface="Consolas" pitchFamily="49" charset="0"/>
                <a:ea typeface="Tahoma" pitchFamily="34" charset="0"/>
                <a:cs typeface="Consolas" pitchFamily="49" charset="0"/>
              </a:rPr>
              <a:t>(</a:t>
            </a:r>
            <a:r>
              <a:rPr lang="en-US" sz="1200" b="1" kern="0" dirty="0" err="1">
                <a:solidFill>
                  <a:sysClr val="windowText" lastClr="000000"/>
                </a:solidFill>
                <a:latin typeface="Consolas" pitchFamily="49" charset="0"/>
                <a:ea typeface="Tahoma" pitchFamily="34" charset="0"/>
                <a:cs typeface="Consolas" pitchFamily="49" charset="0"/>
              </a:rPr>
              <a:t>wsize</a:t>
            </a:r>
            <a:r>
              <a:rPr lang="en-US" sz="1200" b="1"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r>
              <a:rPr lang="en-US" sz="1200" b="1" kern="0" dirty="0">
                <a:solidFill>
                  <a:srgbClr val="33CCCC"/>
                </a:solidFill>
                <a:latin typeface="Consolas" pitchFamily="49" charset="0"/>
                <a:ea typeface="Tahoma" pitchFamily="34" charset="0"/>
                <a:cs typeface="Consolas" pitchFamily="49" charset="0"/>
              </a:rPr>
              <a:t>float</a:t>
            </a:r>
            <a:r>
              <a:rPr lang="en-US" sz="1200" b="1" kern="0" dirty="0">
                <a:solidFill>
                  <a:sysClr val="windowText" lastClr="000000"/>
                </a:solidFill>
                <a:latin typeface="Consolas" pitchFamily="49" charset="0"/>
                <a:ea typeface="Tahoma" pitchFamily="34" charset="0"/>
                <a:cs typeface="Consolas" pitchFamily="49" charset="0"/>
              </a:rPr>
              <a:t> *in = (</a:t>
            </a:r>
            <a:r>
              <a:rPr lang="en-US" sz="1200" b="1" kern="0" dirty="0">
                <a:solidFill>
                  <a:srgbClr val="33CCCC"/>
                </a:solidFill>
                <a:latin typeface="Consolas" pitchFamily="49" charset="0"/>
                <a:ea typeface="Tahoma" pitchFamily="34" charset="0"/>
                <a:cs typeface="Consolas" pitchFamily="49" charset="0"/>
              </a:rPr>
              <a:t>float</a:t>
            </a:r>
            <a:r>
              <a:rPr lang="en-US" sz="1200" b="1" kern="0" dirty="0">
                <a:solidFill>
                  <a:srgbClr val="ADE2E2"/>
                </a:solidFill>
                <a:latin typeface="Consolas" pitchFamily="49" charset="0"/>
                <a:ea typeface="Tahoma" pitchFamily="34" charset="0"/>
                <a:cs typeface="Consolas" pitchFamily="49" charset="0"/>
              </a:rPr>
              <a:t> </a:t>
            </a:r>
            <a:r>
              <a:rPr lang="en-US" sz="1200" b="1" kern="0" dirty="0">
                <a:solidFill>
                  <a:sysClr val="windowText" lastClr="000000"/>
                </a:solidFill>
                <a:latin typeface="Consolas" pitchFamily="49" charset="0"/>
                <a:ea typeface="Tahoma" pitchFamily="34" charset="0"/>
                <a:cs typeface="Consolas" pitchFamily="49" charset="0"/>
              </a:rPr>
              <a:t>*)</a:t>
            </a:r>
            <a:r>
              <a:rPr lang="en-US" sz="1200" b="1" kern="0" dirty="0" err="1">
                <a:solidFill>
                  <a:sysClr val="windowText" lastClr="000000"/>
                </a:solidFill>
                <a:latin typeface="Consolas" pitchFamily="49" charset="0"/>
                <a:ea typeface="Tahoma" pitchFamily="34" charset="0"/>
                <a:cs typeface="Consolas" pitchFamily="49" charset="0"/>
              </a:rPr>
              <a:t>malloc</a:t>
            </a:r>
            <a:r>
              <a:rPr lang="en-US" sz="1200" b="1" kern="0" dirty="0">
                <a:solidFill>
                  <a:sysClr val="windowText" lastClr="000000"/>
                </a:solidFill>
                <a:latin typeface="Consolas" pitchFamily="49" charset="0"/>
                <a:ea typeface="Tahoma" pitchFamily="34" charset="0"/>
                <a:cs typeface="Consolas" pitchFamily="49" charset="0"/>
              </a:rPr>
              <a:t>(size);</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r>
              <a:rPr lang="en-US" sz="1200" b="1" kern="0" dirty="0">
                <a:solidFill>
                  <a:srgbClr val="33CCCC"/>
                </a:solidFill>
                <a:latin typeface="Consolas" pitchFamily="49" charset="0"/>
                <a:ea typeface="Tahoma" pitchFamily="34" charset="0"/>
                <a:cs typeface="Consolas" pitchFamily="49" charset="0"/>
              </a:rPr>
              <a:t>float</a:t>
            </a:r>
            <a:r>
              <a:rPr lang="en-US" sz="1200" b="1" kern="0" dirty="0">
                <a:solidFill>
                  <a:sysClr val="windowText" lastClr="000000"/>
                </a:solidFill>
                <a:latin typeface="Consolas" pitchFamily="49" charset="0"/>
                <a:ea typeface="Tahoma" pitchFamily="34" charset="0"/>
                <a:cs typeface="Consolas" pitchFamily="49" charset="0"/>
              </a:rPr>
              <a:t> *out= (</a:t>
            </a:r>
            <a:r>
              <a:rPr lang="en-US" sz="1200" b="1" kern="0" dirty="0">
                <a:solidFill>
                  <a:srgbClr val="33CCCC"/>
                </a:solidFill>
                <a:latin typeface="Consolas" pitchFamily="49" charset="0"/>
                <a:ea typeface="Tahoma" pitchFamily="34" charset="0"/>
                <a:cs typeface="Consolas" pitchFamily="49" charset="0"/>
              </a:rPr>
              <a:t>float</a:t>
            </a:r>
            <a:r>
              <a:rPr lang="en-US" sz="1200" b="1" kern="0" dirty="0">
                <a:solidFill>
                  <a:srgbClr val="ADE2E2"/>
                </a:solidFill>
                <a:latin typeface="Consolas" pitchFamily="49" charset="0"/>
                <a:ea typeface="Tahoma" pitchFamily="34" charset="0"/>
                <a:cs typeface="Consolas" pitchFamily="49" charset="0"/>
              </a:rPr>
              <a:t> </a:t>
            </a:r>
            <a:r>
              <a:rPr lang="en-US" sz="1200" b="1" kern="0" dirty="0">
                <a:solidFill>
                  <a:sysClr val="windowText" lastClr="000000"/>
                </a:solidFill>
                <a:latin typeface="Consolas" pitchFamily="49" charset="0"/>
                <a:ea typeface="Tahoma" pitchFamily="34" charset="0"/>
                <a:cs typeface="Consolas" pitchFamily="49" charset="0"/>
              </a:rPr>
              <a:t>*)</a:t>
            </a:r>
            <a:r>
              <a:rPr lang="en-US" sz="1200" b="1" kern="0" dirty="0" err="1">
                <a:solidFill>
                  <a:sysClr val="windowText" lastClr="000000"/>
                </a:solidFill>
                <a:latin typeface="Consolas" pitchFamily="49" charset="0"/>
                <a:ea typeface="Tahoma" pitchFamily="34" charset="0"/>
                <a:cs typeface="Consolas" pitchFamily="49" charset="0"/>
              </a:rPr>
              <a:t>malloc</a:t>
            </a:r>
            <a:r>
              <a:rPr lang="en-US" sz="1200" b="1" kern="0" dirty="0">
                <a:solidFill>
                  <a:sysClr val="windowText" lastClr="000000"/>
                </a:solidFill>
                <a:latin typeface="Consolas" pitchFamily="49" charset="0"/>
                <a:ea typeface="Tahoma" pitchFamily="34" charset="0"/>
                <a:cs typeface="Consolas" pitchFamily="49" charset="0"/>
              </a:rPr>
              <a:t>(size); </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r>
              <a:rPr lang="en-US" sz="1200" b="1" kern="0" dirty="0" err="1">
                <a:solidFill>
                  <a:sysClr val="windowText" lastClr="000000"/>
                </a:solidFill>
                <a:latin typeface="Consolas" pitchFamily="49" charset="0"/>
                <a:ea typeface="Tahoma" pitchFamily="34" charset="0"/>
                <a:cs typeface="Consolas" pitchFamily="49" charset="0"/>
              </a:rPr>
              <a:t>initializeWeights</a:t>
            </a:r>
            <a:r>
              <a:rPr lang="en-US" sz="1200" b="1" kern="0" dirty="0">
                <a:solidFill>
                  <a:sysClr val="windowText" lastClr="000000"/>
                </a:solidFill>
                <a:latin typeface="Consolas" pitchFamily="49" charset="0"/>
                <a:ea typeface="Tahoma" pitchFamily="34" charset="0"/>
                <a:cs typeface="Consolas" pitchFamily="49" charset="0"/>
              </a:rPr>
              <a:t>(weights, RADIUS);</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r>
              <a:rPr lang="en-US" sz="1200" b="1" kern="0" dirty="0" err="1">
                <a:solidFill>
                  <a:sysClr val="windowText" lastClr="000000"/>
                </a:solidFill>
                <a:latin typeface="Consolas" pitchFamily="49" charset="0"/>
                <a:ea typeface="Tahoma" pitchFamily="34" charset="0"/>
                <a:cs typeface="Consolas" pitchFamily="49" charset="0"/>
              </a:rPr>
              <a:t>initializeArray</a:t>
            </a:r>
            <a:r>
              <a:rPr lang="en-US" sz="1200" b="1" kern="0" dirty="0">
                <a:solidFill>
                  <a:sysClr val="windowText" lastClr="000000"/>
                </a:solidFill>
                <a:latin typeface="Consolas" pitchFamily="49" charset="0"/>
                <a:ea typeface="Tahoma" pitchFamily="34" charset="0"/>
                <a:cs typeface="Consolas" pitchFamily="49" charset="0"/>
              </a:rPr>
              <a:t>(in, N);</a:t>
            </a:r>
          </a:p>
          <a:p>
            <a:pPr marL="0" indent="0">
              <a:lnSpc>
                <a:spcPct val="100000"/>
              </a:lnSpc>
              <a:spcBef>
                <a:spcPts val="0"/>
              </a:spcBef>
              <a:buNone/>
              <a:defRPr/>
            </a:pPr>
            <a:endParaRPr lang="en-US" sz="1200" b="1" kern="0" dirty="0">
              <a:solidFill>
                <a:sysClr val="windowText" lastClr="000000"/>
              </a:solidFill>
              <a:latin typeface="Consolas" pitchFamily="49" charset="0"/>
              <a:ea typeface="Tahoma" pitchFamily="34" charset="0"/>
              <a:cs typeface="Consolas" pitchFamily="49" charset="0"/>
            </a:endParaRP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applyStencil1D(RADIUS,N-</a:t>
            </a:r>
            <a:r>
              <a:rPr lang="en-US" sz="1200" b="1" kern="0" dirty="0" err="1">
                <a:solidFill>
                  <a:sysClr val="windowText" lastClr="000000"/>
                </a:solidFill>
                <a:latin typeface="Consolas" pitchFamily="49" charset="0"/>
                <a:ea typeface="Tahoma" pitchFamily="34" charset="0"/>
                <a:cs typeface="Consolas" pitchFamily="49" charset="0"/>
              </a:rPr>
              <a:t>RADIUS,weights,in,out</a:t>
            </a:r>
            <a:r>
              <a:rPr lang="en-US" sz="1200" b="1"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r>
              <a:rPr lang="en-US" sz="1200" b="1" kern="0" dirty="0">
                <a:solidFill>
                  <a:srgbClr val="E78A2D"/>
                </a:solidFill>
                <a:latin typeface="Consolas" pitchFamily="49" charset="0"/>
                <a:ea typeface="Tahoma" pitchFamily="34" charset="0"/>
                <a:cs typeface="Consolas" pitchFamily="49" charset="0"/>
              </a:rPr>
              <a:t>//free resources</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free(weights); free(in); free(out);</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endParaRPr lang="en-US" sz="1400" b="1" kern="0" dirty="0">
              <a:solidFill>
                <a:sysClr val="windowText" lastClr="000000"/>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b="1" kern="0"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b="1"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b="1"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tabLst>
                <a:tab pos="461963" algn="l"/>
              </a:tabLst>
              <a:defRPr/>
            </a:pPr>
            <a:r>
              <a:rPr lang="en-US" sz="1200" b="1" kern="0" dirty="0">
                <a:solidFill>
                  <a:srgbClr val="33CCCC"/>
                </a:solidFill>
                <a:latin typeface="Consolas" pitchFamily="49" charset="0"/>
                <a:ea typeface="Tahoma" pitchFamily="34" charset="0"/>
                <a:cs typeface="Consolas" pitchFamily="49" charset="0"/>
              </a:rPr>
              <a:t>void</a:t>
            </a:r>
            <a:r>
              <a:rPr lang="en-US" sz="1200" b="1" kern="0" dirty="0">
                <a:solidFill>
                  <a:sysClr val="windowText" lastClr="000000"/>
                </a:solidFill>
                <a:latin typeface="Consolas" pitchFamily="49" charset="0"/>
                <a:ea typeface="Tahoma" pitchFamily="34" charset="0"/>
                <a:cs typeface="Consolas" pitchFamily="49" charset="0"/>
              </a:rPr>
              <a:t> applyStencil1D(</a:t>
            </a:r>
            <a:r>
              <a:rPr lang="en-US" sz="1200" b="1" kern="0" dirty="0" err="1">
                <a:solidFill>
                  <a:srgbClr val="33CCCC"/>
                </a:solidFill>
                <a:latin typeface="Consolas" pitchFamily="49" charset="0"/>
                <a:ea typeface="Tahoma" pitchFamily="34" charset="0"/>
                <a:cs typeface="Consolas" pitchFamily="49" charset="0"/>
              </a:rPr>
              <a:t>int</a:t>
            </a:r>
            <a:r>
              <a:rPr lang="en-US" sz="1200" b="1" kern="0" dirty="0">
                <a:solidFill>
                  <a:srgbClr val="DADADA"/>
                </a:solidFill>
                <a:latin typeface="Consolas" pitchFamily="49" charset="0"/>
                <a:ea typeface="Tahoma" pitchFamily="34" charset="0"/>
                <a:cs typeface="Consolas" pitchFamily="49" charset="0"/>
              </a:rPr>
              <a:t> </a:t>
            </a:r>
            <a:r>
              <a:rPr lang="en-US" sz="1200" b="1" kern="0" dirty="0" err="1">
                <a:solidFill>
                  <a:sysClr val="windowText" lastClr="000000"/>
                </a:solidFill>
                <a:latin typeface="Consolas" pitchFamily="49" charset="0"/>
                <a:ea typeface="Tahoma" pitchFamily="34" charset="0"/>
                <a:cs typeface="Consolas" pitchFamily="49" charset="0"/>
              </a:rPr>
              <a:t>sIdx</a:t>
            </a:r>
            <a:r>
              <a:rPr lang="en-US" sz="1200" b="1" kern="0" dirty="0">
                <a:solidFill>
                  <a:sysClr val="windowText" lastClr="000000"/>
                </a:solidFill>
                <a:latin typeface="Consolas" pitchFamily="49" charset="0"/>
                <a:ea typeface="Tahoma" pitchFamily="34" charset="0"/>
                <a:cs typeface="Consolas" pitchFamily="49" charset="0"/>
              </a:rPr>
              <a:t>, </a:t>
            </a:r>
            <a:r>
              <a:rPr lang="en-US" sz="1200" b="1" kern="0" dirty="0" err="1">
                <a:solidFill>
                  <a:srgbClr val="33CCCC"/>
                </a:solidFill>
                <a:latin typeface="Consolas" pitchFamily="49" charset="0"/>
                <a:ea typeface="Tahoma" pitchFamily="34" charset="0"/>
                <a:cs typeface="Consolas" pitchFamily="49" charset="0"/>
              </a:rPr>
              <a:t>int</a:t>
            </a:r>
            <a:r>
              <a:rPr lang="en-US" sz="1200" b="1" kern="0" dirty="0">
                <a:solidFill>
                  <a:sysClr val="windowText" lastClr="000000"/>
                </a:solidFill>
                <a:latin typeface="Consolas" pitchFamily="49" charset="0"/>
                <a:ea typeface="Tahoma" pitchFamily="34" charset="0"/>
                <a:cs typeface="Consolas" pitchFamily="49" charset="0"/>
              </a:rPr>
              <a:t> </a:t>
            </a:r>
            <a:r>
              <a:rPr lang="en-US" sz="1200" b="1" kern="0" dirty="0" err="1">
                <a:solidFill>
                  <a:sysClr val="windowText" lastClr="000000"/>
                </a:solidFill>
                <a:latin typeface="Consolas" pitchFamily="49" charset="0"/>
                <a:ea typeface="Tahoma" pitchFamily="34" charset="0"/>
                <a:cs typeface="Consolas" pitchFamily="49" charset="0"/>
              </a:rPr>
              <a:t>eIdx</a:t>
            </a:r>
            <a:r>
              <a:rPr lang="en-US" sz="1200" b="1" kern="0" dirty="0">
                <a:solidFill>
                  <a:srgbClr val="33CCCC"/>
                </a:solidFill>
                <a:latin typeface="Consolas" pitchFamily="49" charset="0"/>
                <a:ea typeface="Tahoma" pitchFamily="34" charset="0"/>
                <a:cs typeface="Consolas" pitchFamily="49" charset="0"/>
              </a:rPr>
              <a:t>, </a:t>
            </a:r>
            <a:r>
              <a:rPr lang="en-US" sz="1200" b="1" kern="0" dirty="0" err="1">
                <a:solidFill>
                  <a:srgbClr val="33CCCC"/>
                </a:solidFill>
                <a:latin typeface="Consolas" pitchFamily="49" charset="0"/>
                <a:ea typeface="Tahoma" pitchFamily="34" charset="0"/>
                <a:cs typeface="Consolas" pitchFamily="49" charset="0"/>
              </a:rPr>
              <a:t>const</a:t>
            </a:r>
            <a:r>
              <a:rPr lang="en-US" sz="1200" b="1" kern="0" dirty="0">
                <a:solidFill>
                  <a:srgbClr val="33CCCC"/>
                </a:solidFill>
                <a:latin typeface="Consolas" pitchFamily="49" charset="0"/>
                <a:ea typeface="Tahoma" pitchFamily="34" charset="0"/>
                <a:cs typeface="Consolas" pitchFamily="49" charset="0"/>
              </a:rPr>
              <a:t> </a:t>
            </a:r>
            <a:r>
              <a:rPr lang="en-US" sz="1200" b="1" dirty="0">
                <a:solidFill>
                  <a:srgbClr val="33CCCC"/>
                </a:solidFill>
                <a:latin typeface="Consolas" pitchFamily="49" charset="0"/>
                <a:ea typeface="Tahoma" pitchFamily="34" charset="0"/>
                <a:cs typeface="Consolas" pitchFamily="49" charset="0"/>
              </a:rPr>
              <a:t>         	</a:t>
            </a:r>
            <a:r>
              <a:rPr lang="en-US" sz="1200" b="1" kern="0" dirty="0">
                <a:solidFill>
                  <a:srgbClr val="33CCCC"/>
                </a:solidFill>
                <a:latin typeface="Consolas" pitchFamily="49" charset="0"/>
                <a:ea typeface="Tahoma" pitchFamily="34" charset="0"/>
                <a:cs typeface="Consolas" pitchFamily="49" charset="0"/>
              </a:rPr>
              <a:t>float </a:t>
            </a:r>
            <a:r>
              <a:rPr lang="en-US" sz="1200" b="1" kern="0" dirty="0">
                <a:solidFill>
                  <a:sysClr val="windowText" lastClr="000000"/>
                </a:solidFill>
                <a:latin typeface="Consolas" pitchFamily="49" charset="0"/>
                <a:ea typeface="Tahoma" pitchFamily="34" charset="0"/>
                <a:cs typeface="Consolas" pitchFamily="49" charset="0"/>
              </a:rPr>
              <a:t>*weights, </a:t>
            </a:r>
            <a:r>
              <a:rPr lang="en-US" sz="1200" b="1" kern="0" dirty="0">
                <a:solidFill>
                  <a:srgbClr val="33CCCC"/>
                </a:solidFill>
                <a:latin typeface="Consolas" pitchFamily="49" charset="0"/>
                <a:ea typeface="Tahoma" pitchFamily="34" charset="0"/>
                <a:cs typeface="Consolas" pitchFamily="49" charset="0"/>
              </a:rPr>
              <a:t>float</a:t>
            </a:r>
            <a:r>
              <a:rPr lang="en-US" sz="1200" b="1" kern="0" dirty="0">
                <a:solidFill>
                  <a:sysClr val="windowText" lastClr="000000"/>
                </a:solidFill>
                <a:latin typeface="Consolas" pitchFamily="49" charset="0"/>
                <a:ea typeface="Tahoma" pitchFamily="34" charset="0"/>
                <a:cs typeface="Consolas" pitchFamily="49" charset="0"/>
              </a:rPr>
              <a:t> *in,</a:t>
            </a:r>
            <a:r>
              <a:rPr lang="en-US" sz="1200" b="1" kern="0" dirty="0">
                <a:solidFill>
                  <a:srgbClr val="33CCCC"/>
                </a:solidFill>
                <a:latin typeface="Consolas" pitchFamily="49" charset="0"/>
                <a:ea typeface="Tahoma" pitchFamily="34" charset="0"/>
                <a:cs typeface="Consolas" pitchFamily="49" charset="0"/>
              </a:rPr>
              <a:t> float </a:t>
            </a:r>
            <a:r>
              <a:rPr lang="en-US" sz="1200" b="1" kern="0" dirty="0">
                <a:solidFill>
                  <a:sysClr val="windowText" lastClr="000000"/>
                </a:solidFill>
                <a:latin typeface="Consolas" pitchFamily="49" charset="0"/>
                <a:ea typeface="Tahoma" pitchFamily="34" charset="0"/>
                <a:cs typeface="Consolas" pitchFamily="49" charset="0"/>
              </a:rPr>
              <a:t>*out) {</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b="1" kern="0" dirty="0">
                <a:solidFill>
                  <a:srgbClr val="ADE2E2"/>
                </a:solidFill>
                <a:latin typeface="Consolas" pitchFamily="49" charset="0"/>
                <a:ea typeface="Tahoma" pitchFamily="34" charset="0"/>
                <a:cs typeface="Consolas" pitchFamily="49" charset="0"/>
              </a:rPr>
              <a:t>  </a:t>
            </a:r>
            <a:r>
              <a:rPr lang="en-US" sz="1200" b="1" kern="0" dirty="0">
                <a:solidFill>
                  <a:srgbClr val="33CCCC"/>
                </a:solidFill>
                <a:latin typeface="Consolas" pitchFamily="49" charset="0"/>
                <a:ea typeface="Tahoma" pitchFamily="34" charset="0"/>
                <a:cs typeface="Consolas" pitchFamily="49" charset="0"/>
              </a:rPr>
              <a:t>for</a:t>
            </a:r>
            <a:r>
              <a:rPr lang="en-US" sz="1200" b="1" kern="0" dirty="0">
                <a:solidFill>
                  <a:srgbClr val="ADE2E2"/>
                </a:solidFill>
                <a:latin typeface="Consolas" pitchFamily="49" charset="0"/>
                <a:ea typeface="Tahoma" pitchFamily="34" charset="0"/>
                <a:cs typeface="Consolas" pitchFamily="49" charset="0"/>
              </a:rPr>
              <a:t> </a:t>
            </a:r>
            <a:r>
              <a:rPr lang="en-US" sz="1200" b="1" kern="0" dirty="0">
                <a:solidFill>
                  <a:sysClr val="windowText" lastClr="000000"/>
                </a:solidFill>
                <a:latin typeface="Consolas" pitchFamily="49" charset="0"/>
                <a:ea typeface="Tahoma" pitchFamily="34" charset="0"/>
                <a:cs typeface="Consolas" pitchFamily="49" charset="0"/>
              </a:rPr>
              <a:t>(</a:t>
            </a:r>
            <a:r>
              <a:rPr lang="en-US" sz="1200" b="1" kern="0" dirty="0" err="1">
                <a:solidFill>
                  <a:srgbClr val="33CCCC"/>
                </a:solidFill>
                <a:latin typeface="Consolas" pitchFamily="49" charset="0"/>
                <a:ea typeface="Tahoma" pitchFamily="34" charset="0"/>
                <a:cs typeface="Consolas" pitchFamily="49" charset="0"/>
              </a:rPr>
              <a:t>int</a:t>
            </a:r>
            <a:r>
              <a:rPr lang="en-US" sz="1200" b="1" kern="0" dirty="0">
                <a:solidFill>
                  <a:sysClr val="windowText" lastClr="000000"/>
                </a:solidFill>
                <a:latin typeface="Consolas" pitchFamily="49" charset="0"/>
                <a:ea typeface="Tahoma" pitchFamily="34" charset="0"/>
                <a:cs typeface="Consolas" pitchFamily="49" charset="0"/>
              </a:rPr>
              <a:t> i = </a:t>
            </a:r>
            <a:r>
              <a:rPr lang="en-US" sz="1200" b="1" kern="0" dirty="0" err="1">
                <a:solidFill>
                  <a:sysClr val="windowText" lastClr="000000"/>
                </a:solidFill>
                <a:latin typeface="Consolas" pitchFamily="49" charset="0"/>
                <a:ea typeface="Tahoma" pitchFamily="34" charset="0"/>
                <a:cs typeface="Consolas" pitchFamily="49" charset="0"/>
              </a:rPr>
              <a:t>sIdx</a:t>
            </a:r>
            <a:r>
              <a:rPr lang="en-US" sz="1200" b="1" kern="0" dirty="0">
                <a:solidFill>
                  <a:sysClr val="windowText" lastClr="000000"/>
                </a:solidFill>
                <a:latin typeface="Consolas" pitchFamily="49" charset="0"/>
                <a:ea typeface="Tahoma" pitchFamily="34" charset="0"/>
                <a:cs typeface="Consolas" pitchFamily="49" charset="0"/>
              </a:rPr>
              <a:t>; I &lt; </a:t>
            </a:r>
            <a:r>
              <a:rPr lang="en-US" sz="1200" b="1" kern="0" dirty="0" err="1">
                <a:solidFill>
                  <a:sysClr val="windowText" lastClr="000000"/>
                </a:solidFill>
                <a:latin typeface="Consolas" pitchFamily="49" charset="0"/>
                <a:ea typeface="Tahoma" pitchFamily="34" charset="0"/>
                <a:cs typeface="Consolas" pitchFamily="49" charset="0"/>
              </a:rPr>
              <a:t>eIdx</a:t>
            </a:r>
            <a:r>
              <a:rPr lang="en-US" sz="1200" b="1" kern="0" dirty="0">
                <a:solidFill>
                  <a:sysClr val="windowText" lastClr="000000"/>
                </a:solidFill>
                <a:latin typeface="Consolas" pitchFamily="49" charset="0"/>
                <a:ea typeface="Tahoma" pitchFamily="34" charset="0"/>
                <a:cs typeface="Consolas" pitchFamily="49" charset="0"/>
              </a:rPr>
              <a:t>; i++) {   </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out[i] = 0;</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r>
              <a:rPr lang="en-US" sz="1200" b="1" kern="0" dirty="0">
                <a:solidFill>
                  <a:srgbClr val="E78A2D"/>
                </a:solidFill>
                <a:latin typeface="Consolas" pitchFamily="49" charset="0"/>
                <a:ea typeface="Tahoma" pitchFamily="34" charset="0"/>
                <a:cs typeface="Consolas" pitchFamily="49" charset="0"/>
              </a:rPr>
              <a:t> //loop over all elements in the stencil</a:t>
            </a:r>
          </a:p>
          <a:p>
            <a:pPr marL="0" indent="0">
              <a:lnSpc>
                <a:spcPct val="100000"/>
              </a:lnSpc>
              <a:spcBef>
                <a:spcPts val="0"/>
              </a:spcBef>
              <a:buNone/>
              <a:defRPr/>
            </a:pPr>
            <a:r>
              <a:rPr lang="en-US" sz="1200" b="1" kern="0" dirty="0">
                <a:solidFill>
                  <a:srgbClr val="DADADA"/>
                </a:solidFill>
                <a:latin typeface="Consolas" pitchFamily="49" charset="0"/>
                <a:ea typeface="Tahoma" pitchFamily="34" charset="0"/>
                <a:cs typeface="Consolas" pitchFamily="49" charset="0"/>
              </a:rPr>
              <a:t>    </a:t>
            </a:r>
            <a:r>
              <a:rPr lang="en-US" sz="1200" b="1" kern="0" dirty="0">
                <a:solidFill>
                  <a:srgbClr val="33CCCC"/>
                </a:solidFill>
                <a:latin typeface="Consolas" pitchFamily="49" charset="0"/>
                <a:ea typeface="Tahoma" pitchFamily="34" charset="0"/>
                <a:cs typeface="Consolas" pitchFamily="49" charset="0"/>
              </a:rPr>
              <a:t>for</a:t>
            </a:r>
            <a:r>
              <a:rPr lang="en-US" sz="1200" b="1" kern="0" dirty="0">
                <a:solidFill>
                  <a:srgbClr val="ADE2E2"/>
                </a:solidFill>
                <a:latin typeface="Consolas" pitchFamily="49" charset="0"/>
                <a:ea typeface="Tahoma" pitchFamily="34" charset="0"/>
                <a:cs typeface="Consolas" pitchFamily="49" charset="0"/>
              </a:rPr>
              <a:t> </a:t>
            </a:r>
            <a:r>
              <a:rPr lang="en-US" sz="1200" b="1" kern="0" dirty="0">
                <a:solidFill>
                  <a:sysClr val="windowText" lastClr="000000"/>
                </a:solidFill>
                <a:latin typeface="Consolas" pitchFamily="49" charset="0"/>
                <a:ea typeface="Tahoma" pitchFamily="34" charset="0"/>
                <a:cs typeface="Consolas" pitchFamily="49" charset="0"/>
              </a:rPr>
              <a:t>(</a:t>
            </a:r>
            <a:r>
              <a:rPr lang="en-US" sz="1200" b="1" kern="0" dirty="0" err="1">
                <a:solidFill>
                  <a:srgbClr val="33CCCC"/>
                </a:solidFill>
                <a:latin typeface="Consolas" pitchFamily="49" charset="0"/>
                <a:ea typeface="Tahoma" pitchFamily="34" charset="0"/>
                <a:cs typeface="Consolas" pitchFamily="49" charset="0"/>
              </a:rPr>
              <a:t>int</a:t>
            </a:r>
            <a:r>
              <a:rPr lang="en-US" sz="1200" b="1" kern="0" dirty="0">
                <a:solidFill>
                  <a:srgbClr val="ADE2E2"/>
                </a:solidFill>
                <a:latin typeface="Consolas" pitchFamily="49" charset="0"/>
                <a:ea typeface="Tahoma" pitchFamily="34" charset="0"/>
                <a:cs typeface="Consolas" pitchFamily="49" charset="0"/>
              </a:rPr>
              <a:t> </a:t>
            </a:r>
            <a:r>
              <a:rPr lang="en-US" sz="1200" b="1" kern="0" dirty="0">
                <a:solidFill>
                  <a:sysClr val="windowText" lastClr="000000"/>
                </a:solidFill>
                <a:latin typeface="Consolas" pitchFamily="49" charset="0"/>
                <a:ea typeface="Tahoma" pitchFamily="34" charset="0"/>
                <a:cs typeface="Consolas" pitchFamily="49" charset="0"/>
              </a:rPr>
              <a:t>j = -RADIUS; j &lt;= RADIUS; j++) {</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out[i] += weights[j + RADIUS] * in[i + j]; </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out[i] = out[i] / (2 * RADIUS + 1);</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b="1"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endParaRPr lang="en-US" sz="1400" b="1" kern="0" dirty="0">
              <a:solidFill>
                <a:sysClr val="windowText" lastClr="000000"/>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b="1" kern="0" dirty="0">
              <a:solidFill>
                <a:sysClr val="windowText" lastClr="000000"/>
              </a:solidFill>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6" name="Rectangle 5"/>
          <p:cNvSpPr/>
          <p:nvPr/>
        </p:nvSpPr>
        <p:spPr>
          <a:xfrm>
            <a:off x="0" y="6629978"/>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3938178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a:defRPr/>
            </a:pPr>
            <a:fld id="{529A9453-F63C-423E-9485-13332DCFD062}" type="slidenum">
              <a:rPr lang="en-US"/>
              <a:pPr>
                <a:defRPr/>
              </a:pPr>
              <a:t>32</a:t>
            </a:fld>
            <a:endParaRPr lang="en-US"/>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18" name="Oval Callout 17"/>
          <p:cNvSpPr/>
          <p:nvPr/>
        </p:nvSpPr>
        <p:spPr>
          <a:xfrm>
            <a:off x="5003800" y="1316567"/>
            <a:ext cx="1303867" cy="1278466"/>
          </a:xfrm>
          <a:prstGeom prst="wedgeEllipseCallout">
            <a:avLst>
              <a:gd name="adj1" fmla="val -72688"/>
              <a:gd name="adj2" fmla="val 12355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a:solidFill>
                  <a:schemeClr val="bg1"/>
                </a:solidFill>
              </a:rPr>
              <a:t>Allocate and initialize</a:t>
            </a:r>
          </a:p>
        </p:txBody>
      </p:sp>
      <p:sp>
        <p:nvSpPr>
          <p:cNvPr id="19" name="Oval Callout 18"/>
          <p:cNvSpPr/>
          <p:nvPr/>
        </p:nvSpPr>
        <p:spPr>
          <a:xfrm>
            <a:off x="4712628" y="4953002"/>
            <a:ext cx="1699951" cy="907039"/>
          </a:xfrm>
          <a:prstGeom prst="wedgeEllipseCallout">
            <a:avLst>
              <a:gd name="adj1" fmla="val -77705"/>
              <a:gd name="adj2" fmla="val -44849"/>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a:solidFill>
                  <a:schemeClr val="bg1"/>
                </a:solidFill>
              </a:rPr>
              <a:t>Cleanup</a:t>
            </a:r>
          </a:p>
        </p:txBody>
      </p:sp>
      <p:sp>
        <p:nvSpPr>
          <p:cNvPr id="20" name="Oval Callout 19"/>
          <p:cNvSpPr/>
          <p:nvPr/>
        </p:nvSpPr>
        <p:spPr>
          <a:xfrm>
            <a:off x="6680204" y="4499483"/>
            <a:ext cx="1699951" cy="907039"/>
          </a:xfrm>
          <a:prstGeom prst="wedgeEllipseCallout">
            <a:avLst>
              <a:gd name="adj1" fmla="val -103447"/>
              <a:gd name="adj2" fmla="val -68503"/>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a:solidFill>
                  <a:schemeClr val="bg1"/>
                </a:solidFill>
              </a:rPr>
              <a:t>Apply stencil</a:t>
            </a:r>
          </a:p>
        </p:txBody>
      </p:sp>
      <p:sp>
        <p:nvSpPr>
          <p:cNvPr id="9" name="Rectangle 8"/>
          <p:cNvSpPr/>
          <p:nvPr/>
        </p:nvSpPr>
        <p:spPr>
          <a:xfrm>
            <a:off x="0" y="6627168"/>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
        <p:nvSpPr>
          <p:cNvPr id="11" name="Content Placeholder 2"/>
          <p:cNvSpPr>
            <a:spLocks noGrp="1"/>
          </p:cNvSpPr>
          <p:nvPr>
            <p:ph idx="4294967295"/>
          </p:nvPr>
        </p:nvSpPr>
        <p:spPr bwMode="auto">
          <a:xfrm>
            <a:off x="1600201" y="1981022"/>
            <a:ext cx="8915400" cy="3697288"/>
          </a:xfrm>
          <a:prstGeom prst="rect">
            <a:avLst/>
          </a:prstGeom>
          <a:noFill/>
          <a:ln w="9525">
            <a:solidFill>
              <a:srgbClr val="FF9933">
                <a:lumMod val="40000"/>
                <a:lumOff val="60000"/>
              </a:srgbClr>
            </a:solidFill>
            <a:miter lim="800000"/>
            <a:headEnd/>
            <a:tailEnd/>
          </a:ln>
          <a:effectLst/>
          <a:extLst>
            <a:ext uri="{909E8E84-426E-40DD-AFC4-6F175D3DCCD1}">
              <a14:hiddenFill xmlns:a14="http://schemas.microsoft.com/office/drawing/2010/main">
                <a:solidFill>
                  <a:srgbClr val="FFFFFF"/>
                </a:solidFill>
              </a14:hiddenFill>
            </a:ext>
          </a:extLst>
        </p:spPr>
        <p:txBody>
          <a:bodyPr numCol="2" spcCol="457200"/>
          <a:lstStyle/>
          <a:p>
            <a:pPr marL="0" indent="0">
              <a:lnSpc>
                <a:spcPct val="100000"/>
              </a:lnSpc>
              <a:spcBef>
                <a:spcPts val="0"/>
              </a:spcBef>
              <a:buNone/>
              <a:defRPr/>
            </a:pPr>
            <a:endParaRPr lang="en-US" sz="1200" kern="0" dirty="0">
              <a:solidFill>
                <a:srgbClr val="33CCCC"/>
              </a:solidFill>
              <a:latin typeface="Consolas" pitchFamily="49" charset="0"/>
              <a:ea typeface="Tahoma" pitchFamily="34" charset="0"/>
              <a:cs typeface="Consolas" pitchFamily="49" charset="0"/>
            </a:endParaRPr>
          </a:p>
          <a:p>
            <a:pPr marL="0" indent="0">
              <a:lnSpc>
                <a:spcPct val="100000"/>
              </a:lnSpc>
              <a:spcBef>
                <a:spcPts val="0"/>
              </a:spcBef>
              <a:buNone/>
              <a:defRPr/>
            </a:pPr>
            <a:endParaRPr lang="en-US" sz="1200" dirty="0">
              <a:solidFill>
                <a:srgbClr val="33CCCC"/>
              </a:solidFill>
              <a:latin typeface="Consolas" pitchFamily="49" charset="0"/>
              <a:ea typeface="Tahoma" pitchFamily="34" charset="0"/>
              <a:cs typeface="Consolas" pitchFamily="49" charset="0"/>
            </a:endParaRPr>
          </a:p>
          <a:p>
            <a:pPr marL="0" indent="0">
              <a:lnSpc>
                <a:spcPct val="100000"/>
              </a:lnSpc>
              <a:spcBef>
                <a:spcPts val="0"/>
              </a:spcBef>
              <a:buNone/>
              <a:defRPr/>
            </a:pP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lumMod val="40000"/>
                    <a:lumOff val="60000"/>
                  </a:srgbClr>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main() {</a:t>
            </a:r>
          </a:p>
          <a:p>
            <a:pPr marL="0" indent="0">
              <a:lnSpc>
                <a:spcPct val="100000"/>
              </a:lnSpc>
              <a:spcBef>
                <a:spcPts val="0"/>
              </a:spcBef>
              <a:buNone/>
              <a:defRPr/>
            </a:pPr>
            <a:r>
              <a:rPr lang="en-US" sz="1200" kern="0" dirty="0">
                <a:solidFill>
                  <a:srgbClr val="FFC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size = N * </a:t>
            </a:r>
            <a:r>
              <a:rPr lang="en-US" sz="1200" kern="0" dirty="0" err="1">
                <a:solidFill>
                  <a:srgbClr val="33CCCC"/>
                </a:solidFill>
                <a:latin typeface="Consolas" pitchFamily="49" charset="0"/>
                <a:ea typeface="Tahoma" pitchFamily="34" charset="0"/>
                <a:cs typeface="Consolas" pitchFamily="49" charset="0"/>
              </a:rPr>
              <a:t>sizeof</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err="1">
                <a:latin typeface="Consolas" pitchFamily="49" charset="0"/>
                <a:ea typeface="Tahoma" pitchFamily="34" charset="0"/>
                <a:cs typeface="Consolas" pitchFamily="49" charset="0"/>
              </a:rPr>
              <a:t>w</a:t>
            </a:r>
            <a:r>
              <a:rPr lang="en-US" sz="1200" kern="0" dirty="0" err="1">
                <a:solidFill>
                  <a:sysClr val="windowText" lastClr="000000"/>
                </a:solidFill>
                <a:latin typeface="Consolas" pitchFamily="49" charset="0"/>
                <a:ea typeface="Tahoma" pitchFamily="34" charset="0"/>
                <a:cs typeface="Consolas" pitchFamily="49" charset="0"/>
              </a:rPr>
              <a:t>size</a:t>
            </a:r>
            <a:r>
              <a:rPr lang="en-US" sz="1200" kern="0" dirty="0">
                <a:solidFill>
                  <a:sysClr val="windowText" lastClr="000000"/>
                </a:solidFill>
                <a:latin typeface="Consolas" pitchFamily="49" charset="0"/>
                <a:ea typeface="Tahoma" pitchFamily="34" charset="0"/>
                <a:cs typeface="Consolas" pitchFamily="49" charset="0"/>
              </a:rPr>
              <a:t> = (2 * RADIUS + 1) * </a:t>
            </a:r>
            <a:r>
              <a:rPr lang="en-US" sz="1200" kern="0" dirty="0" err="1">
                <a:solidFill>
                  <a:srgbClr val="33CCCC"/>
                </a:solidFill>
                <a:latin typeface="Consolas" pitchFamily="49" charset="0"/>
                <a:ea typeface="Tahoma" pitchFamily="34" charset="0"/>
                <a:cs typeface="Consolas" pitchFamily="49" charset="0"/>
              </a:rPr>
              <a:t>sizeof</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//allocate resources</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*weights =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wsize</a:t>
            </a: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*in =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(size);</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*out=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(size);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initializeWeights</a:t>
            </a:r>
            <a:r>
              <a:rPr lang="en-US" sz="1200" kern="0" dirty="0">
                <a:solidFill>
                  <a:sysClr val="windowText" lastClr="000000"/>
                </a:solidFill>
                <a:latin typeface="Consolas" pitchFamily="49" charset="0"/>
                <a:ea typeface="Tahoma" pitchFamily="34" charset="0"/>
                <a:cs typeface="Consolas" pitchFamily="49" charset="0"/>
              </a:rPr>
              <a:t>(weights, RADIUS);</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initializeArray</a:t>
            </a:r>
            <a:r>
              <a:rPr lang="en-US" sz="1200" kern="0" dirty="0">
                <a:solidFill>
                  <a:sysClr val="windowText" lastClr="000000"/>
                </a:solidFill>
                <a:latin typeface="Consolas" pitchFamily="49" charset="0"/>
                <a:ea typeface="Tahoma" pitchFamily="34" charset="0"/>
                <a:cs typeface="Consolas" pitchFamily="49" charset="0"/>
              </a:rPr>
              <a:t>(in, N);</a:t>
            </a:r>
          </a:p>
          <a:p>
            <a:pPr marL="0" indent="0">
              <a:lnSpc>
                <a:spcPct val="100000"/>
              </a:lnSpc>
              <a:spcBef>
                <a:spcPts val="0"/>
              </a:spcBef>
              <a:buNone/>
              <a:defRPr/>
            </a:pPr>
            <a:endParaRPr lang="en-US" sz="1200" kern="0" dirty="0">
              <a:solidFill>
                <a:sysClr val="windowText" lastClr="000000"/>
              </a:solidFill>
              <a:latin typeface="Consolas" pitchFamily="49" charset="0"/>
              <a:ea typeface="Tahoma" pitchFamily="34" charset="0"/>
              <a:cs typeface="Consolas" pitchFamily="49" charset="0"/>
            </a:endParaRP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applyStencil1D(RADIUS,N-</a:t>
            </a:r>
            <a:r>
              <a:rPr lang="en-US" sz="1200" kern="0" dirty="0" err="1">
                <a:solidFill>
                  <a:sysClr val="windowText" lastClr="000000"/>
                </a:solidFill>
                <a:latin typeface="Consolas" pitchFamily="49" charset="0"/>
                <a:ea typeface="Tahoma" pitchFamily="34" charset="0"/>
                <a:cs typeface="Consolas" pitchFamily="49" charset="0"/>
              </a:rPr>
              <a:t>RADIUS,weights,in,out</a:t>
            </a: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//free resources</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free(weights); free(in); free(out);</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endParaRPr lang="en-US" sz="1400" kern="0" dirty="0">
              <a:solidFill>
                <a:sysClr val="windowText" lastClr="000000"/>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kern="0"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tabLst>
                <a:tab pos="461963" algn="l"/>
              </a:tabLst>
              <a:defRPr/>
            </a:pPr>
            <a:r>
              <a:rPr lang="en-US" sz="1200" kern="0" dirty="0">
                <a:solidFill>
                  <a:srgbClr val="33CCCC"/>
                </a:solidFill>
                <a:latin typeface="Consolas" pitchFamily="49" charset="0"/>
                <a:ea typeface="Tahoma" pitchFamily="34" charset="0"/>
                <a:cs typeface="Consolas" pitchFamily="49" charset="0"/>
              </a:rPr>
              <a:t>void</a:t>
            </a:r>
            <a:r>
              <a:rPr lang="en-US" sz="1200" kern="0" dirty="0">
                <a:solidFill>
                  <a:sysClr val="windowText" lastClr="000000"/>
                </a:solidFill>
                <a:latin typeface="Consolas" pitchFamily="49" charset="0"/>
                <a:ea typeface="Tahoma" pitchFamily="34" charset="0"/>
                <a:cs typeface="Consolas" pitchFamily="49" charset="0"/>
              </a:rPr>
              <a:t> applyStencil1D(</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sIdx</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eIdx</a:t>
            </a:r>
            <a:r>
              <a:rPr lang="en-US" sz="1200" kern="0" dirty="0">
                <a:solidFill>
                  <a:srgbClr val="33CCCC"/>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const</a:t>
            </a:r>
            <a:r>
              <a:rPr lang="en-US" sz="1200" kern="0" dirty="0">
                <a:solidFill>
                  <a:srgbClr val="33CCCC"/>
                </a:solidFill>
                <a:latin typeface="Consolas" pitchFamily="49" charset="0"/>
                <a:ea typeface="Tahoma" pitchFamily="34" charset="0"/>
                <a:cs typeface="Consolas" pitchFamily="49" charset="0"/>
              </a:rPr>
              <a:t> </a:t>
            </a:r>
            <a:r>
              <a:rPr lang="en-US" sz="1200" dirty="0">
                <a:solidFill>
                  <a:srgbClr val="33CCCC"/>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 </a:t>
            </a:r>
            <a:r>
              <a:rPr lang="en-US" sz="1200" kern="0" dirty="0">
                <a:solidFill>
                  <a:sysClr val="windowText" lastClr="000000"/>
                </a:solidFill>
                <a:latin typeface="Consolas" pitchFamily="49" charset="0"/>
                <a:ea typeface="Tahoma" pitchFamily="34" charset="0"/>
                <a:cs typeface="Consolas" pitchFamily="49" charset="0"/>
              </a:rPr>
              <a:t>*weights,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*in,</a:t>
            </a:r>
            <a:r>
              <a:rPr lang="en-US" sz="1200" kern="0" dirty="0">
                <a:solidFill>
                  <a:srgbClr val="33CCCC"/>
                </a:solidFill>
                <a:latin typeface="Consolas" pitchFamily="49" charset="0"/>
                <a:ea typeface="Tahoma" pitchFamily="34" charset="0"/>
                <a:cs typeface="Consolas" pitchFamily="49" charset="0"/>
              </a:rPr>
              <a:t> float </a:t>
            </a:r>
            <a:r>
              <a:rPr lang="en-US" sz="1200" kern="0" dirty="0">
                <a:solidFill>
                  <a:sysClr val="windowText" lastClr="000000"/>
                </a:solidFill>
                <a:latin typeface="Consolas" pitchFamily="49" charset="0"/>
                <a:ea typeface="Tahoma" pitchFamily="34" charset="0"/>
                <a:cs typeface="Consolas" pitchFamily="49" charset="0"/>
              </a:rPr>
              <a:t>*out)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rgbClr val="ADE2E2"/>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for</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i = </a:t>
            </a:r>
            <a:r>
              <a:rPr lang="en-US" sz="1200" kern="0" dirty="0" err="1">
                <a:solidFill>
                  <a:sysClr val="windowText" lastClr="000000"/>
                </a:solidFill>
                <a:latin typeface="Consolas" pitchFamily="49" charset="0"/>
                <a:ea typeface="Tahoma" pitchFamily="34" charset="0"/>
                <a:cs typeface="Consolas" pitchFamily="49" charset="0"/>
              </a:rPr>
              <a:t>sIdx</a:t>
            </a:r>
            <a:r>
              <a:rPr lang="en-US" sz="1200" kern="0" dirty="0">
                <a:solidFill>
                  <a:sysClr val="windowText" lastClr="000000"/>
                </a:solidFill>
                <a:latin typeface="Consolas" pitchFamily="49" charset="0"/>
                <a:ea typeface="Tahoma" pitchFamily="34" charset="0"/>
                <a:cs typeface="Consolas" pitchFamily="49" charset="0"/>
              </a:rPr>
              <a:t>; I &lt; </a:t>
            </a:r>
            <a:r>
              <a:rPr lang="en-US" sz="1200" kern="0" dirty="0" err="1">
                <a:solidFill>
                  <a:sysClr val="windowText" lastClr="000000"/>
                </a:solidFill>
                <a:latin typeface="Consolas" pitchFamily="49" charset="0"/>
                <a:ea typeface="Tahoma" pitchFamily="34" charset="0"/>
                <a:cs typeface="Consolas" pitchFamily="49" charset="0"/>
              </a:rPr>
              <a:t>eIdx</a:t>
            </a:r>
            <a:r>
              <a:rPr lang="en-US" sz="1200" kern="0" dirty="0">
                <a:solidFill>
                  <a:sysClr val="windowText" lastClr="000000"/>
                </a:solidFill>
                <a:latin typeface="Consolas" pitchFamily="49" charset="0"/>
                <a:ea typeface="Tahoma" pitchFamily="34" charset="0"/>
                <a:cs typeface="Consolas" pitchFamily="49" charset="0"/>
              </a:rPr>
              <a:t>; i++) {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out[i] = 0;</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 //loop over all elements in the stencil</a:t>
            </a:r>
          </a:p>
          <a:p>
            <a:pPr marL="0" indent="0">
              <a:lnSpc>
                <a:spcPct val="100000"/>
              </a:lnSpc>
              <a:spcBef>
                <a:spcPts val="0"/>
              </a:spcBef>
              <a:buNone/>
              <a:defRPr/>
            </a:pPr>
            <a:r>
              <a:rPr lang="en-US" sz="1200" kern="0" dirty="0">
                <a:solidFill>
                  <a:srgbClr val="DADADA"/>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for</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j = -RADIUS; j &lt;= RADIUS; j++)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out[i] += weights[j + RADIUS] * in[i + j];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out[i] = out[i] / (2 * RADIUS + 1);</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endParaRPr lang="en-US" sz="1400" kern="0" dirty="0">
              <a:solidFill>
                <a:sysClr val="windowText" lastClr="000000"/>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kern="0" dirty="0">
              <a:solidFill>
                <a:sysClr val="windowText" lastClr="000000"/>
              </a:solidFill>
            </a:endParaRPr>
          </a:p>
        </p:txBody>
      </p:sp>
    </p:spTree>
    <p:extLst>
      <p:ext uri="{BB962C8B-B14F-4D97-AF65-F5344CB8AC3E}">
        <p14:creationId xmlns:p14="http://schemas.microsoft.com/office/powerpoint/2010/main" val="13744324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a:defRPr/>
            </a:pPr>
            <a:fld id="{529A9453-F63C-423E-9485-13332DCFD062}" type="slidenum">
              <a:rPr lang="en-US"/>
              <a:pPr>
                <a:defRPr/>
              </a:pPr>
              <a:t>33</a:t>
            </a:fld>
            <a:endParaRPr lang="en-US"/>
          </a:p>
        </p:txBody>
      </p:sp>
      <p:sp>
        <p:nvSpPr>
          <p:cNvPr id="11" name="Content Placeholder 2"/>
          <p:cNvSpPr>
            <a:spLocks noGrp="1"/>
          </p:cNvSpPr>
          <p:nvPr>
            <p:ph idx="4294967295"/>
          </p:nvPr>
        </p:nvSpPr>
        <p:spPr bwMode="auto">
          <a:xfrm>
            <a:off x="1638288" y="1981200"/>
            <a:ext cx="8915400" cy="3697288"/>
          </a:xfrm>
          <a:prstGeom prst="rect">
            <a:avLst/>
          </a:prstGeom>
          <a:solidFill>
            <a:schemeClr val="bg1">
              <a:lumMod val="95000"/>
            </a:schemeClr>
          </a:solidFill>
          <a:ln w="9525">
            <a:solidFill>
              <a:srgbClr val="FF9933">
                <a:lumMod val="40000"/>
                <a:lumOff val="60000"/>
              </a:srgbClr>
            </a:solidFill>
            <a:miter lim="800000"/>
            <a:headEnd/>
            <a:tailEnd/>
          </a:ln>
          <a:effectLst/>
          <a:extLst/>
        </p:spPr>
        <p:txBody>
          <a:bodyPr numCol="2" spcCol="457200"/>
          <a:lstStyle/>
          <a:p>
            <a:pPr marL="0" indent="0">
              <a:lnSpc>
                <a:spcPct val="100000"/>
              </a:lnSpc>
              <a:spcBef>
                <a:spcPts val="0"/>
              </a:spcBef>
              <a:buNone/>
              <a:defRPr/>
            </a:pPr>
            <a:endParaRPr lang="en-US" sz="1200" kern="0" dirty="0">
              <a:solidFill>
                <a:srgbClr val="33CCCC"/>
              </a:solidFill>
              <a:latin typeface="Consolas" pitchFamily="49" charset="0"/>
              <a:ea typeface="Tahoma" pitchFamily="34" charset="0"/>
              <a:cs typeface="Consolas" pitchFamily="49" charset="0"/>
            </a:endParaRPr>
          </a:p>
          <a:p>
            <a:pPr marL="0" indent="0">
              <a:lnSpc>
                <a:spcPct val="100000"/>
              </a:lnSpc>
              <a:spcBef>
                <a:spcPts val="0"/>
              </a:spcBef>
              <a:buNone/>
              <a:defRPr/>
            </a:pPr>
            <a:endParaRPr lang="en-US" sz="1200" dirty="0">
              <a:solidFill>
                <a:srgbClr val="33CCCC"/>
              </a:solidFill>
              <a:latin typeface="Consolas" pitchFamily="49" charset="0"/>
              <a:ea typeface="Tahoma" pitchFamily="34" charset="0"/>
              <a:cs typeface="Consolas" pitchFamily="49" charset="0"/>
            </a:endParaRPr>
          </a:p>
          <a:p>
            <a:pPr marL="0" indent="0">
              <a:lnSpc>
                <a:spcPct val="100000"/>
              </a:lnSpc>
              <a:spcBef>
                <a:spcPts val="0"/>
              </a:spcBef>
              <a:buNone/>
              <a:defRPr/>
            </a:pP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lumMod val="40000"/>
                    <a:lumOff val="60000"/>
                  </a:srgbClr>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main() {</a:t>
            </a:r>
          </a:p>
          <a:p>
            <a:pPr marL="0" indent="0">
              <a:lnSpc>
                <a:spcPct val="100000"/>
              </a:lnSpc>
              <a:spcBef>
                <a:spcPts val="0"/>
              </a:spcBef>
              <a:buNone/>
              <a:defRPr/>
            </a:pPr>
            <a:r>
              <a:rPr lang="en-US" sz="1200" kern="0" dirty="0">
                <a:solidFill>
                  <a:srgbClr val="FFC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size = N * </a:t>
            </a:r>
            <a:r>
              <a:rPr lang="en-US" sz="1200" kern="0" dirty="0" err="1">
                <a:solidFill>
                  <a:srgbClr val="33CCCC"/>
                </a:solidFill>
                <a:latin typeface="Consolas" pitchFamily="49" charset="0"/>
                <a:ea typeface="Tahoma" pitchFamily="34" charset="0"/>
                <a:cs typeface="Consolas" pitchFamily="49" charset="0"/>
              </a:rPr>
              <a:t>sizeof</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err="1">
                <a:latin typeface="Consolas" pitchFamily="49" charset="0"/>
                <a:ea typeface="Tahoma" pitchFamily="34" charset="0"/>
                <a:cs typeface="Consolas" pitchFamily="49" charset="0"/>
              </a:rPr>
              <a:t>w</a:t>
            </a:r>
            <a:r>
              <a:rPr lang="en-US" sz="1200" kern="0" dirty="0" err="1">
                <a:solidFill>
                  <a:sysClr val="windowText" lastClr="000000"/>
                </a:solidFill>
                <a:latin typeface="Consolas" pitchFamily="49" charset="0"/>
                <a:ea typeface="Tahoma" pitchFamily="34" charset="0"/>
                <a:cs typeface="Consolas" pitchFamily="49" charset="0"/>
              </a:rPr>
              <a:t>size</a:t>
            </a:r>
            <a:r>
              <a:rPr lang="en-US" sz="1200" kern="0" dirty="0">
                <a:solidFill>
                  <a:sysClr val="windowText" lastClr="000000"/>
                </a:solidFill>
                <a:latin typeface="Consolas" pitchFamily="49" charset="0"/>
                <a:ea typeface="Tahoma" pitchFamily="34" charset="0"/>
                <a:cs typeface="Consolas" pitchFamily="49" charset="0"/>
              </a:rPr>
              <a:t> = (2 * RADIUS + 1) * </a:t>
            </a:r>
            <a:r>
              <a:rPr lang="en-US" sz="1200" kern="0" dirty="0" err="1">
                <a:solidFill>
                  <a:srgbClr val="33CCCC"/>
                </a:solidFill>
                <a:latin typeface="Consolas" pitchFamily="49" charset="0"/>
                <a:ea typeface="Tahoma" pitchFamily="34" charset="0"/>
                <a:cs typeface="Consolas" pitchFamily="49" charset="0"/>
              </a:rPr>
              <a:t>sizeof</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//allocate resources</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*weights =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wsize</a:t>
            </a: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*in =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(size);</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*out=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(size);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initializeWeights</a:t>
            </a:r>
            <a:r>
              <a:rPr lang="en-US" sz="1200" kern="0" dirty="0">
                <a:solidFill>
                  <a:sysClr val="windowText" lastClr="000000"/>
                </a:solidFill>
                <a:latin typeface="Consolas" pitchFamily="49" charset="0"/>
                <a:ea typeface="Tahoma" pitchFamily="34" charset="0"/>
                <a:cs typeface="Consolas" pitchFamily="49" charset="0"/>
              </a:rPr>
              <a:t>(weights, RADIUS);</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initializeArray</a:t>
            </a:r>
            <a:r>
              <a:rPr lang="en-US" sz="1200" kern="0" dirty="0">
                <a:solidFill>
                  <a:sysClr val="windowText" lastClr="000000"/>
                </a:solidFill>
                <a:latin typeface="Consolas" pitchFamily="49" charset="0"/>
                <a:ea typeface="Tahoma" pitchFamily="34" charset="0"/>
                <a:cs typeface="Consolas" pitchFamily="49" charset="0"/>
              </a:rPr>
              <a:t>(in, N);</a:t>
            </a:r>
          </a:p>
          <a:p>
            <a:pPr marL="0" indent="0">
              <a:lnSpc>
                <a:spcPct val="100000"/>
              </a:lnSpc>
              <a:spcBef>
                <a:spcPts val="0"/>
              </a:spcBef>
              <a:buNone/>
              <a:defRPr/>
            </a:pPr>
            <a:endParaRPr lang="en-US" sz="1200" kern="0" dirty="0">
              <a:solidFill>
                <a:sysClr val="windowText" lastClr="000000"/>
              </a:solidFill>
              <a:latin typeface="Consolas" pitchFamily="49" charset="0"/>
              <a:ea typeface="Tahoma" pitchFamily="34" charset="0"/>
              <a:cs typeface="Consolas" pitchFamily="49" charset="0"/>
            </a:endParaRP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applyStencil1D(RADIUS,N-</a:t>
            </a:r>
            <a:r>
              <a:rPr lang="en-US" sz="1200" kern="0" dirty="0" err="1">
                <a:solidFill>
                  <a:sysClr val="windowText" lastClr="000000"/>
                </a:solidFill>
                <a:latin typeface="Consolas" pitchFamily="49" charset="0"/>
                <a:ea typeface="Tahoma" pitchFamily="34" charset="0"/>
                <a:cs typeface="Consolas" pitchFamily="49" charset="0"/>
              </a:rPr>
              <a:t>RADIUS,weights,in,out</a:t>
            </a: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//free resources</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free(weights); free(in); free(out);</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endParaRPr lang="en-US" sz="1400" kern="0" dirty="0">
              <a:solidFill>
                <a:sysClr val="windowText" lastClr="000000"/>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kern="0"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tabLst>
                <a:tab pos="461963" algn="l"/>
              </a:tabLst>
              <a:defRPr/>
            </a:pPr>
            <a:r>
              <a:rPr lang="en-US" sz="1200" kern="0" dirty="0">
                <a:solidFill>
                  <a:srgbClr val="33CCCC"/>
                </a:solidFill>
                <a:latin typeface="Consolas" pitchFamily="49" charset="0"/>
                <a:ea typeface="Tahoma" pitchFamily="34" charset="0"/>
                <a:cs typeface="Consolas" pitchFamily="49" charset="0"/>
              </a:rPr>
              <a:t>void</a:t>
            </a:r>
            <a:r>
              <a:rPr lang="en-US" sz="1200" kern="0" dirty="0">
                <a:solidFill>
                  <a:sysClr val="windowText" lastClr="000000"/>
                </a:solidFill>
                <a:latin typeface="Consolas" pitchFamily="49" charset="0"/>
                <a:ea typeface="Tahoma" pitchFamily="34" charset="0"/>
                <a:cs typeface="Consolas" pitchFamily="49" charset="0"/>
              </a:rPr>
              <a:t> applyStencil1D(</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sIdx</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eIdx</a:t>
            </a:r>
            <a:r>
              <a:rPr lang="en-US" sz="1200" kern="0" dirty="0">
                <a:solidFill>
                  <a:srgbClr val="33CCCC"/>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const</a:t>
            </a:r>
            <a:r>
              <a:rPr lang="en-US" sz="1200" kern="0" dirty="0">
                <a:solidFill>
                  <a:srgbClr val="33CCCC"/>
                </a:solidFill>
                <a:latin typeface="Consolas" pitchFamily="49" charset="0"/>
                <a:ea typeface="Tahoma" pitchFamily="34" charset="0"/>
                <a:cs typeface="Consolas" pitchFamily="49" charset="0"/>
              </a:rPr>
              <a:t> </a:t>
            </a:r>
            <a:r>
              <a:rPr lang="en-US" sz="1200" dirty="0">
                <a:solidFill>
                  <a:srgbClr val="33CCCC"/>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 </a:t>
            </a:r>
            <a:r>
              <a:rPr lang="en-US" sz="1200" kern="0" dirty="0">
                <a:solidFill>
                  <a:sysClr val="windowText" lastClr="000000"/>
                </a:solidFill>
                <a:latin typeface="Consolas" pitchFamily="49" charset="0"/>
                <a:ea typeface="Tahoma" pitchFamily="34" charset="0"/>
                <a:cs typeface="Consolas" pitchFamily="49" charset="0"/>
              </a:rPr>
              <a:t>*weights,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*in,</a:t>
            </a:r>
            <a:r>
              <a:rPr lang="en-US" sz="1200" kern="0" dirty="0">
                <a:solidFill>
                  <a:srgbClr val="33CCCC"/>
                </a:solidFill>
                <a:latin typeface="Consolas" pitchFamily="49" charset="0"/>
                <a:ea typeface="Tahoma" pitchFamily="34" charset="0"/>
                <a:cs typeface="Consolas" pitchFamily="49" charset="0"/>
              </a:rPr>
              <a:t> float </a:t>
            </a:r>
            <a:r>
              <a:rPr lang="en-US" sz="1200" kern="0" dirty="0">
                <a:solidFill>
                  <a:sysClr val="windowText" lastClr="000000"/>
                </a:solidFill>
                <a:latin typeface="Consolas" pitchFamily="49" charset="0"/>
                <a:ea typeface="Tahoma" pitchFamily="34" charset="0"/>
                <a:cs typeface="Consolas" pitchFamily="49" charset="0"/>
              </a:rPr>
              <a:t>*out)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rgbClr val="ADE2E2"/>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for</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i = </a:t>
            </a:r>
            <a:r>
              <a:rPr lang="en-US" sz="1200" kern="0" dirty="0" err="1">
                <a:solidFill>
                  <a:sysClr val="windowText" lastClr="000000"/>
                </a:solidFill>
                <a:latin typeface="Consolas" pitchFamily="49" charset="0"/>
                <a:ea typeface="Tahoma" pitchFamily="34" charset="0"/>
                <a:cs typeface="Consolas" pitchFamily="49" charset="0"/>
              </a:rPr>
              <a:t>sIdx</a:t>
            </a:r>
            <a:r>
              <a:rPr lang="en-US" sz="1200" kern="0" dirty="0">
                <a:solidFill>
                  <a:sysClr val="windowText" lastClr="000000"/>
                </a:solidFill>
                <a:latin typeface="Consolas" pitchFamily="49" charset="0"/>
                <a:ea typeface="Tahoma" pitchFamily="34" charset="0"/>
                <a:cs typeface="Consolas" pitchFamily="49" charset="0"/>
              </a:rPr>
              <a:t>; I &lt; </a:t>
            </a:r>
            <a:r>
              <a:rPr lang="en-US" sz="1200" kern="0" dirty="0" err="1">
                <a:solidFill>
                  <a:sysClr val="windowText" lastClr="000000"/>
                </a:solidFill>
                <a:latin typeface="Consolas" pitchFamily="49" charset="0"/>
                <a:ea typeface="Tahoma" pitchFamily="34" charset="0"/>
                <a:cs typeface="Consolas" pitchFamily="49" charset="0"/>
              </a:rPr>
              <a:t>eIdx</a:t>
            </a:r>
            <a:r>
              <a:rPr lang="en-US" sz="1200" kern="0" dirty="0">
                <a:solidFill>
                  <a:sysClr val="windowText" lastClr="000000"/>
                </a:solidFill>
                <a:latin typeface="Consolas" pitchFamily="49" charset="0"/>
                <a:ea typeface="Tahoma" pitchFamily="34" charset="0"/>
                <a:cs typeface="Consolas" pitchFamily="49" charset="0"/>
              </a:rPr>
              <a:t>; i++) {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out[i] = 0;</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 //loop over all elements in the stencil</a:t>
            </a:r>
          </a:p>
          <a:p>
            <a:pPr marL="0" indent="0">
              <a:lnSpc>
                <a:spcPct val="100000"/>
              </a:lnSpc>
              <a:spcBef>
                <a:spcPts val="0"/>
              </a:spcBef>
              <a:buNone/>
              <a:defRPr/>
            </a:pPr>
            <a:r>
              <a:rPr lang="en-US" sz="1200" kern="0" dirty="0">
                <a:solidFill>
                  <a:srgbClr val="DADADA"/>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for</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j = -RADIUS; j &lt;= RADIUS; j++)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out[i] += weights[j + RADIUS] * in[i + j];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out[i] = out[i] / (2 * RADIUS + 1);</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endParaRPr lang="en-US" sz="1400" kern="0" dirty="0">
              <a:solidFill>
                <a:sysClr val="windowText" lastClr="000000"/>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kern="0" dirty="0">
              <a:solidFill>
                <a:sysClr val="windowText" lastClr="000000"/>
              </a:solidFill>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sp>
        <p:nvSpPr>
          <p:cNvPr id="9" name="Oval Callout 8"/>
          <p:cNvSpPr/>
          <p:nvPr/>
        </p:nvSpPr>
        <p:spPr>
          <a:xfrm>
            <a:off x="4830234" y="1667934"/>
            <a:ext cx="2039941" cy="816334"/>
          </a:xfrm>
          <a:prstGeom prst="wedgeEllipseCallout">
            <a:avLst>
              <a:gd name="adj1" fmla="val 31172"/>
              <a:gd name="adj2" fmla="val 123294"/>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a:solidFill>
                  <a:schemeClr val="bg1"/>
                </a:solidFill>
              </a:rPr>
              <a:t>For each element…</a:t>
            </a:r>
          </a:p>
        </p:txBody>
      </p:sp>
      <p:sp>
        <p:nvSpPr>
          <p:cNvPr id="10" name="Oval Callout 9"/>
          <p:cNvSpPr/>
          <p:nvPr/>
        </p:nvSpPr>
        <p:spPr>
          <a:xfrm>
            <a:off x="5943601" y="4624210"/>
            <a:ext cx="2039941" cy="816334"/>
          </a:xfrm>
          <a:prstGeom prst="wedgeEllipseCallout">
            <a:avLst>
              <a:gd name="adj1" fmla="val 16234"/>
              <a:gd name="adj2" fmla="val -92618"/>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a:solidFill>
                  <a:schemeClr val="bg1"/>
                </a:solidFill>
              </a:rPr>
              <a:t>Weighted mean over radius</a:t>
            </a:r>
          </a:p>
        </p:txBody>
      </p:sp>
      <p:sp>
        <p:nvSpPr>
          <p:cNvPr id="8" name="Rectangle 7"/>
          <p:cNvSpPr/>
          <p:nvPr/>
        </p:nvSpPr>
        <p:spPr>
          <a:xfrm>
            <a:off x="0" y="6627168"/>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13992841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Serial Implementation</a:t>
            </a:r>
          </a:p>
        </p:txBody>
      </p:sp>
      <p:sp>
        <p:nvSpPr>
          <p:cNvPr id="2" name="Slide Number Placeholder 1"/>
          <p:cNvSpPr>
            <a:spLocks noGrp="1"/>
          </p:cNvSpPr>
          <p:nvPr>
            <p:ph type="sldNum" sz="quarter" idx="12"/>
          </p:nvPr>
        </p:nvSpPr>
        <p:spPr>
          <a:prstGeom prst="rect">
            <a:avLst/>
          </a:prstGeom>
        </p:spPr>
        <p:txBody>
          <a:bodyPr/>
          <a:lstStyle/>
          <a:p>
            <a:pPr>
              <a:defRPr/>
            </a:pPr>
            <a:fld id="{529A9453-F63C-423E-9485-13332DCFD062}" type="slidenum">
              <a:rPr lang="en-US"/>
              <a:pPr>
                <a:defRPr/>
              </a:pPr>
              <a:t>34</a:t>
            </a:fld>
            <a:endParaRPr lang="en-US"/>
          </a:p>
        </p:txBody>
      </p:sp>
      <p:sp>
        <p:nvSpPr>
          <p:cNvPr id="11" name="Content Placeholder 2"/>
          <p:cNvSpPr>
            <a:spLocks noGrp="1"/>
          </p:cNvSpPr>
          <p:nvPr>
            <p:ph idx="4294967295"/>
          </p:nvPr>
        </p:nvSpPr>
        <p:spPr bwMode="auto">
          <a:xfrm>
            <a:off x="1642527" y="1981200"/>
            <a:ext cx="8915400" cy="3697288"/>
          </a:xfrm>
          <a:prstGeom prst="rect">
            <a:avLst/>
          </a:prstGeom>
          <a:noFill/>
          <a:ln w="9525">
            <a:solidFill>
              <a:srgbClr val="FF9933">
                <a:lumMod val="40000"/>
                <a:lumOff val="60000"/>
              </a:srgbClr>
            </a:solidFill>
            <a:miter lim="800000"/>
            <a:headEnd/>
            <a:tailEnd/>
          </a:ln>
          <a:effectLst/>
          <a:extLst>
            <a:ext uri="{909E8E84-426E-40DD-AFC4-6F175D3DCCD1}">
              <a14:hiddenFill xmlns:a14="http://schemas.microsoft.com/office/drawing/2010/main">
                <a:solidFill>
                  <a:srgbClr val="FFFFFF"/>
                </a:solidFill>
              </a14:hiddenFill>
            </a:ext>
          </a:extLst>
        </p:spPr>
        <p:txBody>
          <a:bodyPr numCol="2" spcCol="457200"/>
          <a:lstStyle/>
          <a:p>
            <a:pPr marL="0" indent="0">
              <a:lnSpc>
                <a:spcPct val="100000"/>
              </a:lnSpc>
              <a:spcBef>
                <a:spcPts val="0"/>
              </a:spcBef>
              <a:buNone/>
              <a:defRPr/>
            </a:pPr>
            <a:endParaRPr lang="en-US" sz="1200" kern="0" dirty="0">
              <a:solidFill>
                <a:srgbClr val="33CCCC"/>
              </a:solidFill>
              <a:latin typeface="Consolas" pitchFamily="49" charset="0"/>
              <a:ea typeface="Tahoma" pitchFamily="34" charset="0"/>
              <a:cs typeface="Consolas" pitchFamily="49" charset="0"/>
            </a:endParaRPr>
          </a:p>
          <a:p>
            <a:pPr marL="0" indent="0">
              <a:lnSpc>
                <a:spcPct val="100000"/>
              </a:lnSpc>
              <a:spcBef>
                <a:spcPts val="0"/>
              </a:spcBef>
              <a:buNone/>
              <a:defRPr/>
            </a:pPr>
            <a:endParaRPr lang="en-US" sz="1200" dirty="0">
              <a:solidFill>
                <a:srgbClr val="33CCCC"/>
              </a:solidFill>
              <a:latin typeface="Consolas" pitchFamily="49" charset="0"/>
              <a:ea typeface="Tahoma" pitchFamily="34" charset="0"/>
              <a:cs typeface="Consolas" pitchFamily="49" charset="0"/>
            </a:endParaRPr>
          </a:p>
          <a:p>
            <a:pPr marL="0" indent="0">
              <a:lnSpc>
                <a:spcPct val="100000"/>
              </a:lnSpc>
              <a:spcBef>
                <a:spcPts val="0"/>
              </a:spcBef>
              <a:buNone/>
              <a:defRPr/>
            </a:pP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lumMod val="40000"/>
                    <a:lumOff val="60000"/>
                  </a:srgbClr>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main() {</a:t>
            </a:r>
          </a:p>
          <a:p>
            <a:pPr marL="0" indent="0">
              <a:lnSpc>
                <a:spcPct val="100000"/>
              </a:lnSpc>
              <a:spcBef>
                <a:spcPts val="0"/>
              </a:spcBef>
              <a:buNone/>
              <a:defRPr/>
            </a:pPr>
            <a:r>
              <a:rPr lang="en-US" sz="1200" kern="0" dirty="0">
                <a:solidFill>
                  <a:srgbClr val="FFC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size = N * </a:t>
            </a:r>
            <a:r>
              <a:rPr lang="en-US" sz="1200" kern="0" dirty="0" err="1">
                <a:solidFill>
                  <a:srgbClr val="33CCCC"/>
                </a:solidFill>
                <a:latin typeface="Consolas" pitchFamily="49" charset="0"/>
                <a:ea typeface="Tahoma" pitchFamily="34" charset="0"/>
                <a:cs typeface="Consolas" pitchFamily="49" charset="0"/>
              </a:rPr>
              <a:t>sizeof</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err="1">
                <a:latin typeface="Consolas" pitchFamily="49" charset="0"/>
                <a:ea typeface="Tahoma" pitchFamily="34" charset="0"/>
                <a:cs typeface="Consolas" pitchFamily="49" charset="0"/>
              </a:rPr>
              <a:t>w</a:t>
            </a:r>
            <a:r>
              <a:rPr lang="en-US" sz="1200" kern="0" dirty="0" err="1">
                <a:solidFill>
                  <a:sysClr val="windowText" lastClr="000000"/>
                </a:solidFill>
                <a:latin typeface="Consolas" pitchFamily="49" charset="0"/>
                <a:ea typeface="Tahoma" pitchFamily="34" charset="0"/>
                <a:cs typeface="Consolas" pitchFamily="49" charset="0"/>
              </a:rPr>
              <a:t>size</a:t>
            </a:r>
            <a:r>
              <a:rPr lang="en-US" sz="1200" kern="0" dirty="0">
                <a:solidFill>
                  <a:sysClr val="windowText" lastClr="000000"/>
                </a:solidFill>
                <a:latin typeface="Consolas" pitchFamily="49" charset="0"/>
                <a:ea typeface="Tahoma" pitchFamily="34" charset="0"/>
                <a:cs typeface="Consolas" pitchFamily="49" charset="0"/>
              </a:rPr>
              <a:t> = (2 * RADIUS + 1) * </a:t>
            </a:r>
            <a:r>
              <a:rPr lang="en-US" sz="1200" kern="0" dirty="0" err="1">
                <a:solidFill>
                  <a:srgbClr val="33CCCC"/>
                </a:solidFill>
                <a:latin typeface="Consolas" pitchFamily="49" charset="0"/>
                <a:ea typeface="Tahoma" pitchFamily="34" charset="0"/>
                <a:cs typeface="Consolas" pitchFamily="49" charset="0"/>
              </a:rPr>
              <a:t>sizeof</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//allocate resources</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*weights =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wsize</a:t>
            </a: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*in =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(size);</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*out=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(size);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initializeWeights</a:t>
            </a:r>
            <a:r>
              <a:rPr lang="en-US" sz="1200" kern="0" dirty="0">
                <a:solidFill>
                  <a:sysClr val="windowText" lastClr="000000"/>
                </a:solidFill>
                <a:latin typeface="Consolas" pitchFamily="49" charset="0"/>
                <a:ea typeface="Tahoma" pitchFamily="34" charset="0"/>
                <a:cs typeface="Consolas" pitchFamily="49" charset="0"/>
              </a:rPr>
              <a:t>(weights, RADIUS);</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initializeArray</a:t>
            </a:r>
            <a:r>
              <a:rPr lang="en-US" sz="1200" kern="0" dirty="0">
                <a:solidFill>
                  <a:sysClr val="windowText" lastClr="000000"/>
                </a:solidFill>
                <a:latin typeface="Consolas" pitchFamily="49" charset="0"/>
                <a:ea typeface="Tahoma" pitchFamily="34" charset="0"/>
                <a:cs typeface="Consolas" pitchFamily="49" charset="0"/>
              </a:rPr>
              <a:t>(in, N);</a:t>
            </a:r>
          </a:p>
          <a:p>
            <a:pPr marL="0" indent="0">
              <a:lnSpc>
                <a:spcPct val="100000"/>
              </a:lnSpc>
              <a:spcBef>
                <a:spcPts val="0"/>
              </a:spcBef>
              <a:buNone/>
              <a:defRPr/>
            </a:pPr>
            <a:endParaRPr lang="en-US" sz="1200" kern="0" dirty="0">
              <a:solidFill>
                <a:sysClr val="windowText" lastClr="000000"/>
              </a:solidFill>
              <a:latin typeface="Consolas" pitchFamily="49" charset="0"/>
              <a:ea typeface="Tahoma" pitchFamily="34" charset="0"/>
              <a:cs typeface="Consolas" pitchFamily="49" charset="0"/>
            </a:endParaRP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applyStencil1D(RADIUS,N-</a:t>
            </a:r>
            <a:r>
              <a:rPr lang="en-US" sz="1200" kern="0" dirty="0" err="1">
                <a:solidFill>
                  <a:sysClr val="windowText" lastClr="000000"/>
                </a:solidFill>
                <a:latin typeface="Consolas" pitchFamily="49" charset="0"/>
                <a:ea typeface="Tahoma" pitchFamily="34" charset="0"/>
                <a:cs typeface="Consolas" pitchFamily="49" charset="0"/>
              </a:rPr>
              <a:t>RADIUS,weights,in,out</a:t>
            </a: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//free resources</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free(weights); free(in); free(out);</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endParaRPr lang="en-US" sz="1400" kern="0" dirty="0">
              <a:solidFill>
                <a:sysClr val="windowText" lastClr="000000"/>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kern="0"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dirty="0">
              <a:solidFill>
                <a:srgbClr val="33CCCC"/>
              </a:solidFill>
              <a:latin typeface="Tahoma" pitchFamily="34" charset="0"/>
              <a:ea typeface="Tahoma" pitchFamily="34" charset="0"/>
              <a:cs typeface="Tahoma" pitchFamily="34" charset="0"/>
            </a:endParaRPr>
          </a:p>
          <a:p>
            <a:pPr marL="0" indent="0">
              <a:lnSpc>
                <a:spcPct val="100000"/>
              </a:lnSpc>
              <a:spcBef>
                <a:spcPts val="0"/>
              </a:spcBef>
              <a:buNone/>
              <a:tabLst>
                <a:tab pos="461963" algn="l"/>
              </a:tabLst>
              <a:defRPr/>
            </a:pPr>
            <a:r>
              <a:rPr lang="en-US" sz="1200" kern="0" dirty="0">
                <a:solidFill>
                  <a:srgbClr val="33CCCC"/>
                </a:solidFill>
                <a:latin typeface="Consolas" pitchFamily="49" charset="0"/>
                <a:ea typeface="Tahoma" pitchFamily="34" charset="0"/>
                <a:cs typeface="Consolas" pitchFamily="49" charset="0"/>
              </a:rPr>
              <a:t>void</a:t>
            </a:r>
            <a:r>
              <a:rPr lang="en-US" sz="1200" kern="0" dirty="0">
                <a:solidFill>
                  <a:sysClr val="windowText" lastClr="000000"/>
                </a:solidFill>
                <a:latin typeface="Consolas" pitchFamily="49" charset="0"/>
                <a:ea typeface="Tahoma" pitchFamily="34" charset="0"/>
                <a:cs typeface="Consolas" pitchFamily="49" charset="0"/>
              </a:rPr>
              <a:t> applyStencil1D(</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sIdx</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eIdx</a:t>
            </a:r>
            <a:r>
              <a:rPr lang="en-US" sz="1200" kern="0" dirty="0">
                <a:solidFill>
                  <a:srgbClr val="33CCCC"/>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const</a:t>
            </a:r>
            <a:r>
              <a:rPr lang="en-US" sz="1200" kern="0" dirty="0">
                <a:solidFill>
                  <a:srgbClr val="33CCCC"/>
                </a:solidFill>
                <a:latin typeface="Consolas" pitchFamily="49" charset="0"/>
                <a:ea typeface="Tahoma" pitchFamily="34" charset="0"/>
                <a:cs typeface="Consolas" pitchFamily="49" charset="0"/>
              </a:rPr>
              <a:t> </a:t>
            </a:r>
            <a:r>
              <a:rPr lang="en-US" sz="1200" dirty="0">
                <a:solidFill>
                  <a:srgbClr val="33CCCC"/>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 </a:t>
            </a:r>
            <a:r>
              <a:rPr lang="en-US" sz="1200" kern="0" dirty="0">
                <a:solidFill>
                  <a:sysClr val="windowText" lastClr="000000"/>
                </a:solidFill>
                <a:latin typeface="Consolas" pitchFamily="49" charset="0"/>
                <a:ea typeface="Tahoma" pitchFamily="34" charset="0"/>
                <a:cs typeface="Consolas" pitchFamily="49" charset="0"/>
              </a:rPr>
              <a:t>*weights,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*in,</a:t>
            </a:r>
            <a:r>
              <a:rPr lang="en-US" sz="1200" kern="0" dirty="0">
                <a:solidFill>
                  <a:srgbClr val="33CCCC"/>
                </a:solidFill>
                <a:latin typeface="Consolas" pitchFamily="49" charset="0"/>
                <a:ea typeface="Tahoma" pitchFamily="34" charset="0"/>
                <a:cs typeface="Consolas" pitchFamily="49" charset="0"/>
              </a:rPr>
              <a:t> float </a:t>
            </a:r>
            <a:r>
              <a:rPr lang="en-US" sz="1200" kern="0" dirty="0">
                <a:solidFill>
                  <a:sysClr val="windowText" lastClr="000000"/>
                </a:solidFill>
                <a:latin typeface="Consolas" pitchFamily="49" charset="0"/>
                <a:ea typeface="Tahoma" pitchFamily="34" charset="0"/>
                <a:cs typeface="Consolas" pitchFamily="49" charset="0"/>
              </a:rPr>
              <a:t>*out)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rgbClr val="ADE2E2"/>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for</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i = </a:t>
            </a:r>
            <a:r>
              <a:rPr lang="en-US" sz="1200" kern="0" dirty="0" err="1">
                <a:solidFill>
                  <a:sysClr val="windowText" lastClr="000000"/>
                </a:solidFill>
                <a:latin typeface="Consolas" pitchFamily="49" charset="0"/>
                <a:ea typeface="Tahoma" pitchFamily="34" charset="0"/>
                <a:cs typeface="Consolas" pitchFamily="49" charset="0"/>
              </a:rPr>
              <a:t>sIdx</a:t>
            </a:r>
            <a:r>
              <a:rPr lang="en-US" sz="1200" kern="0" dirty="0">
                <a:solidFill>
                  <a:sysClr val="windowText" lastClr="000000"/>
                </a:solidFill>
                <a:latin typeface="Consolas" pitchFamily="49" charset="0"/>
                <a:ea typeface="Tahoma" pitchFamily="34" charset="0"/>
                <a:cs typeface="Consolas" pitchFamily="49" charset="0"/>
              </a:rPr>
              <a:t>; s</a:t>
            </a:r>
            <a:r>
              <a:rPr lang="en-US" sz="1200" dirty="0">
                <a:solidFill>
                  <a:sysClr val="windowText" lastClr="000000"/>
                </a:solidFill>
                <a:latin typeface="Consolas" pitchFamily="49" charset="0"/>
                <a:ea typeface="Tahoma" pitchFamily="34" charset="0"/>
                <a:cs typeface="Consolas" pitchFamily="49" charset="0"/>
              </a:rPr>
              <a:t>i</a:t>
            </a:r>
            <a:r>
              <a:rPr lang="en-US" sz="1200" kern="0" dirty="0">
                <a:solidFill>
                  <a:sysClr val="windowText" lastClr="000000"/>
                </a:solidFill>
                <a:latin typeface="Consolas" pitchFamily="49" charset="0"/>
                <a:ea typeface="Tahoma" pitchFamily="34" charset="0"/>
                <a:cs typeface="Consolas" pitchFamily="49" charset="0"/>
              </a:rPr>
              <a:t> &lt; </a:t>
            </a:r>
            <a:r>
              <a:rPr lang="en-US" sz="1200" kern="0" dirty="0" err="1">
                <a:solidFill>
                  <a:sysClr val="windowText" lastClr="000000"/>
                </a:solidFill>
                <a:latin typeface="Consolas" pitchFamily="49" charset="0"/>
                <a:ea typeface="Tahoma" pitchFamily="34" charset="0"/>
                <a:cs typeface="Consolas" pitchFamily="49" charset="0"/>
              </a:rPr>
              <a:t>eIdx</a:t>
            </a:r>
            <a:r>
              <a:rPr lang="en-US" sz="1200" kern="0" dirty="0">
                <a:solidFill>
                  <a:sysClr val="windowText" lastClr="000000"/>
                </a:solidFill>
                <a:latin typeface="Consolas" pitchFamily="49" charset="0"/>
                <a:ea typeface="Tahoma" pitchFamily="34" charset="0"/>
                <a:cs typeface="Consolas" pitchFamily="49" charset="0"/>
              </a:rPr>
              <a:t>; i++) {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out[i] = 0;</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 //loop over all elements in the stencil</a:t>
            </a:r>
          </a:p>
          <a:p>
            <a:pPr marL="0" indent="0">
              <a:lnSpc>
                <a:spcPct val="100000"/>
              </a:lnSpc>
              <a:spcBef>
                <a:spcPts val="0"/>
              </a:spcBef>
              <a:buNone/>
              <a:defRPr/>
            </a:pPr>
            <a:r>
              <a:rPr lang="en-US" sz="1200" kern="0" dirty="0">
                <a:solidFill>
                  <a:srgbClr val="DADADA"/>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for</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j = -RADIUS; j &lt;= RADIUS; j++)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out[i] += weights[j + RADIUS] * in[i + j];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out[i] = out[i] / (2 * RADIUS + 1);</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  }</a:t>
            </a:r>
          </a:p>
          <a:p>
            <a:pPr marL="0" indent="0">
              <a:lnSpc>
                <a:spcPct val="100000"/>
              </a:lnSpc>
              <a:spcBef>
                <a:spcPts val="0"/>
              </a:spcBef>
              <a:buNone/>
              <a:defRPr/>
            </a:pPr>
            <a:r>
              <a:rPr lang="en-US" sz="1200" kern="0" dirty="0">
                <a:solidFill>
                  <a:sysClr val="windowText" lastClr="000000"/>
                </a:solidFill>
                <a:latin typeface="Consolas" pitchFamily="49" charset="0"/>
                <a:ea typeface="Tahoma" pitchFamily="34" charset="0"/>
                <a:cs typeface="Consolas" pitchFamily="49" charset="0"/>
              </a:rPr>
              <a:t>}</a:t>
            </a:r>
          </a:p>
          <a:p>
            <a:pPr marL="0" indent="0">
              <a:lnSpc>
                <a:spcPct val="100000"/>
              </a:lnSpc>
              <a:spcBef>
                <a:spcPts val="0"/>
              </a:spcBef>
              <a:buNone/>
              <a:defRPr/>
            </a:pPr>
            <a:endParaRPr lang="en-US" sz="1400" kern="0" dirty="0">
              <a:solidFill>
                <a:sysClr val="windowText" lastClr="000000"/>
              </a:solidFill>
              <a:latin typeface="Tahoma" pitchFamily="34" charset="0"/>
              <a:ea typeface="Tahoma" pitchFamily="34" charset="0"/>
              <a:cs typeface="Tahoma" pitchFamily="34" charset="0"/>
            </a:endParaRPr>
          </a:p>
          <a:p>
            <a:pPr marL="0" indent="0">
              <a:lnSpc>
                <a:spcPct val="100000"/>
              </a:lnSpc>
              <a:spcBef>
                <a:spcPts val="0"/>
              </a:spcBef>
              <a:buNone/>
              <a:defRPr/>
            </a:pPr>
            <a:endParaRPr lang="en-US" sz="1400" kern="0" dirty="0">
              <a:solidFill>
                <a:sysClr val="windowText" lastClr="000000"/>
              </a:solidFill>
            </a:endParaRPr>
          </a:p>
        </p:txBody>
      </p:sp>
      <p:cxnSp>
        <p:nvCxnSpPr>
          <p:cNvPr id="12" name="Straight Connector 11"/>
          <p:cNvCxnSpPr/>
          <p:nvPr/>
        </p:nvCxnSpPr>
        <p:spPr>
          <a:xfrm>
            <a:off x="6096000" y="1981201"/>
            <a:ext cx="0" cy="3697109"/>
          </a:xfrm>
          <a:prstGeom prst="line">
            <a:avLst/>
          </a:prstGeom>
          <a:noFill/>
          <a:ln w="9525" cap="flat" cmpd="sng" algn="ctr">
            <a:solidFill>
              <a:srgbClr val="FF9933">
                <a:lumMod val="40000"/>
                <a:lumOff val="60000"/>
              </a:srgbClr>
            </a:solidFill>
            <a:prstDash val="solid"/>
          </a:ln>
          <a:effectLst/>
        </p:spPr>
      </p:cxnSp>
      <p:graphicFrame>
        <p:nvGraphicFramePr>
          <p:cNvPr id="8" name="Table 7"/>
          <p:cNvGraphicFramePr>
            <a:graphicFrameLocks noGrp="1"/>
          </p:cNvGraphicFramePr>
          <p:nvPr>
            <p:extLst/>
          </p:nvPr>
        </p:nvGraphicFramePr>
        <p:xfrm>
          <a:off x="4267200" y="5709201"/>
          <a:ext cx="3957638" cy="928688"/>
        </p:xfrm>
        <a:graphic>
          <a:graphicData uri="http://schemas.openxmlformats.org/drawingml/2006/table">
            <a:tbl>
              <a:tblPr firstRow="1" bandRow="1"/>
              <a:tblGrid>
                <a:gridCol w="1981279">
                  <a:extLst>
                    <a:ext uri="{9D8B030D-6E8A-4147-A177-3AD203B41FA5}">
                      <a16:colId xmlns:a16="http://schemas.microsoft.com/office/drawing/2014/main" val="20000"/>
                    </a:ext>
                  </a:extLst>
                </a:gridCol>
                <a:gridCol w="1976359">
                  <a:extLst>
                    <a:ext uri="{9D8B030D-6E8A-4147-A177-3AD203B41FA5}">
                      <a16:colId xmlns:a16="http://schemas.microsoft.com/office/drawing/2014/main" val="20001"/>
                    </a:ext>
                  </a:extLst>
                </a:gridCol>
              </a:tblGrid>
              <a:tr h="46434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solidFill>
                            <a:srgbClr val="FFC000"/>
                          </a:solidFill>
                        </a:rPr>
                        <a:t>CPU</a:t>
                      </a:r>
                    </a:p>
                  </a:txBody>
                  <a:tcPr marL="91444" marR="91444" marT="45654" marB="4565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solidFill>
                            <a:srgbClr val="FFC000"/>
                          </a:solidFill>
                        </a:rPr>
                        <a:t>MElements</a:t>
                      </a:r>
                      <a:r>
                        <a:rPr lang="en-US" sz="1800" dirty="0">
                          <a:solidFill>
                            <a:srgbClr val="FFC000"/>
                          </a:solidFill>
                        </a:rPr>
                        <a:t>/s</a:t>
                      </a:r>
                    </a:p>
                  </a:txBody>
                  <a:tcPr marL="91444" marR="91444" marT="45654" marB="4565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46434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b="1" dirty="0">
                          <a:solidFill>
                            <a:srgbClr val="FFC000"/>
                          </a:solidFill>
                        </a:rPr>
                        <a:t>i7-930</a:t>
                      </a:r>
                    </a:p>
                  </a:txBody>
                  <a:tcPr marL="91444" marR="91444" marT="45654" marB="4565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b="1" dirty="0">
                          <a:solidFill>
                            <a:srgbClr val="FFC000"/>
                          </a:solidFill>
                        </a:rPr>
                        <a:t>30</a:t>
                      </a:r>
                    </a:p>
                  </a:txBody>
                  <a:tcPr marL="91444" marR="91444" marT="45654" marB="4565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bl>
          </a:graphicData>
        </a:graphic>
      </p:graphicFrame>
      <p:sp>
        <p:nvSpPr>
          <p:cNvPr id="7" name="Rectangle 6"/>
          <p:cNvSpPr/>
          <p:nvPr/>
        </p:nvSpPr>
        <p:spPr>
          <a:xfrm>
            <a:off x="76201" y="6559982"/>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1438052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Application Optimization Process</a:t>
            </a:r>
            <a:endParaRPr lang="en-US" sz="1800" dirty="0"/>
          </a:p>
        </p:txBody>
      </p:sp>
      <p:sp>
        <p:nvSpPr>
          <p:cNvPr id="2" name="Slide Number Placeholder 1"/>
          <p:cNvSpPr>
            <a:spLocks noGrp="1"/>
          </p:cNvSpPr>
          <p:nvPr>
            <p:ph type="sldNum" sz="quarter" idx="12"/>
          </p:nvPr>
        </p:nvSpPr>
        <p:spPr>
          <a:prstGeom prst="rect">
            <a:avLst/>
          </a:prstGeom>
        </p:spPr>
        <p:txBody>
          <a:bodyPr/>
          <a:lstStyle/>
          <a:p>
            <a:pPr>
              <a:defRPr/>
            </a:pPr>
            <a:fld id="{DE623ACD-9413-4C98-ADF0-0E24CDB72CBC}" type="slidenum">
              <a:rPr lang="en-US"/>
              <a:pPr>
                <a:defRPr/>
              </a:pPr>
              <a:t>35</a:t>
            </a:fld>
            <a:endParaRPr lang="en-US"/>
          </a:p>
        </p:txBody>
      </p:sp>
      <p:sp>
        <p:nvSpPr>
          <p:cNvPr id="31747" name="Content Placeholder 2"/>
          <p:cNvSpPr>
            <a:spLocks noGrp="1"/>
          </p:cNvSpPr>
          <p:nvPr>
            <p:ph idx="4294967295"/>
          </p:nvPr>
        </p:nvSpPr>
        <p:spPr>
          <a:xfrm>
            <a:off x="4267200" y="1905000"/>
            <a:ext cx="7924800" cy="4038600"/>
          </a:xfrm>
        </p:spPr>
        <p:txBody>
          <a:bodyPr>
            <a:normAutofit lnSpcReduction="10000"/>
          </a:bodyPr>
          <a:lstStyle/>
          <a:p>
            <a:r>
              <a:rPr lang="en-US" sz="2000" dirty="0"/>
              <a:t>Identify Optimization Opportunities</a:t>
            </a:r>
          </a:p>
          <a:p>
            <a:pPr lvl="1"/>
            <a:r>
              <a:rPr lang="en-US" sz="1800" dirty="0"/>
              <a:t>1D stencil algorithm</a:t>
            </a:r>
          </a:p>
          <a:p>
            <a:endParaRPr lang="en-US" sz="2000" dirty="0"/>
          </a:p>
          <a:p>
            <a:r>
              <a:rPr lang="en-US" sz="2000" dirty="0"/>
              <a:t>Parallelize with CUDA and confirm functional correctness</a:t>
            </a:r>
          </a:p>
          <a:p>
            <a:pPr lvl="1"/>
            <a:r>
              <a:rPr lang="en-US" sz="1800" b="1" dirty="0" err="1">
                <a:latin typeface="Courier New" pitchFamily="49" charset="0"/>
                <a:cs typeface="Courier New" pitchFamily="49" charset="0"/>
              </a:rPr>
              <a:t>cuda-gdb</a:t>
            </a:r>
            <a:r>
              <a:rPr lang="en-US" sz="1800" dirty="0"/>
              <a:t>, </a:t>
            </a:r>
            <a:r>
              <a:rPr lang="en-US" sz="1800" b="1" dirty="0" err="1">
                <a:latin typeface="Courier New" pitchFamily="49" charset="0"/>
                <a:cs typeface="Courier New" pitchFamily="49" charset="0"/>
              </a:rPr>
              <a:t>cuda-memcheck</a:t>
            </a:r>
            <a:endParaRPr lang="en-US" sz="1800" b="1" dirty="0">
              <a:latin typeface="Courier New" pitchFamily="49" charset="0"/>
              <a:cs typeface="Courier New" pitchFamily="49" charset="0"/>
            </a:endParaRPr>
          </a:p>
          <a:p>
            <a:pPr lvl="1"/>
            <a:r>
              <a:rPr lang="en-US" sz="1800" dirty="0"/>
              <a:t>Note: </a:t>
            </a:r>
            <a:r>
              <a:rPr lang="en-US" sz="1800" b="1" dirty="0" err="1">
                <a:latin typeface="Courier New" pitchFamily="49" charset="0"/>
                <a:cs typeface="Courier New" pitchFamily="49" charset="0"/>
              </a:rPr>
              <a:t>cuda-memcheck</a:t>
            </a:r>
            <a:r>
              <a:rPr lang="en-US" sz="1800" dirty="0"/>
              <a:t> useful for memory debugging</a:t>
            </a:r>
          </a:p>
          <a:p>
            <a:pPr lvl="2"/>
            <a:r>
              <a:rPr lang="en-US" sz="1600" dirty="0"/>
              <a:t>Out of bounds accesses</a:t>
            </a:r>
          </a:p>
          <a:p>
            <a:pPr lvl="2"/>
            <a:r>
              <a:rPr lang="en-US" sz="1600" dirty="0"/>
              <a:t>Accessing misaligned data</a:t>
            </a:r>
          </a:p>
          <a:p>
            <a:pPr lvl="2"/>
            <a:r>
              <a:rPr lang="en-US" sz="1600" dirty="0"/>
              <a:t>Race conditions</a:t>
            </a:r>
          </a:p>
          <a:p>
            <a:pPr lvl="2"/>
            <a:r>
              <a:rPr lang="en-US" sz="1600" dirty="0"/>
              <a:t>Memory leaks </a:t>
            </a:r>
          </a:p>
          <a:p>
            <a:endParaRPr lang="en-US" sz="2000" dirty="0"/>
          </a:p>
          <a:p>
            <a:r>
              <a:rPr lang="en-US" sz="2000" dirty="0"/>
              <a:t>Optimize</a:t>
            </a:r>
          </a:p>
          <a:p>
            <a:pPr lvl="1"/>
            <a:r>
              <a:rPr lang="en-US" sz="1800" dirty="0"/>
              <a:t>…dealing with this next, using </a:t>
            </a:r>
            <a:r>
              <a:rPr lang="en-US" sz="1800" b="1" dirty="0" err="1">
                <a:latin typeface="Consolas" panose="020B0609020204030204" pitchFamily="49" charset="0"/>
                <a:cs typeface="Consolas" panose="020B0609020204030204" pitchFamily="49" charset="0"/>
              </a:rPr>
              <a:t>nvvp</a:t>
            </a:r>
            <a:endParaRPr lang="en-US" sz="1800" b="1" dirty="0">
              <a:latin typeface="Consolas" panose="020B0609020204030204" pitchFamily="49" charset="0"/>
              <a:cs typeface="Consolas" panose="020B0609020204030204" pitchFamily="49" charset="0"/>
            </a:endParaRPr>
          </a:p>
        </p:txBody>
      </p:sp>
      <p:sp>
        <p:nvSpPr>
          <p:cNvPr id="4" name="Down Arrow 3"/>
          <p:cNvSpPr/>
          <p:nvPr/>
        </p:nvSpPr>
        <p:spPr>
          <a:xfrm>
            <a:off x="1905000" y="1905001"/>
            <a:ext cx="381000" cy="2963333"/>
          </a:xfrm>
          <a:prstGeom prst="downArrow">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algn="ctr"/>
            <a:endParaRPr lang="en-US" kern="0">
              <a:solidFill>
                <a:srgbClr val="FFFFFF"/>
              </a:solidFill>
              <a:latin typeface="Arial"/>
            </a:endParaRPr>
          </a:p>
        </p:txBody>
      </p:sp>
      <p:sp>
        <p:nvSpPr>
          <p:cNvPr id="6" name="Rectangle 5"/>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10406365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Parallel Algorithm</a:t>
            </a:r>
          </a:p>
        </p:txBody>
      </p:sp>
      <p:sp>
        <p:nvSpPr>
          <p:cNvPr id="2" name="Slide Number Placeholder 1"/>
          <p:cNvSpPr>
            <a:spLocks noGrp="1"/>
          </p:cNvSpPr>
          <p:nvPr>
            <p:ph type="sldNum" sz="quarter" idx="12"/>
          </p:nvPr>
        </p:nvSpPr>
        <p:spPr>
          <a:prstGeom prst="rect">
            <a:avLst/>
          </a:prstGeom>
        </p:spPr>
        <p:txBody>
          <a:bodyPr/>
          <a:lstStyle/>
          <a:p>
            <a:pPr>
              <a:defRPr/>
            </a:pPr>
            <a:fld id="{14F13F10-94CB-4A0B-B22B-6F7F31346439}" type="slidenum">
              <a:rPr lang="en-US"/>
              <a:pPr>
                <a:defRPr/>
              </a:pPr>
              <a:t>36</a:t>
            </a:fld>
            <a:endParaRPr lang="en-US"/>
          </a:p>
        </p:txBody>
      </p:sp>
      <p:sp>
        <p:nvSpPr>
          <p:cNvPr id="149" name="Cube 148"/>
          <p:cNvSpPr/>
          <p:nvPr/>
        </p:nvSpPr>
        <p:spPr>
          <a:xfrm>
            <a:off x="228282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1" name="Cube 150"/>
          <p:cNvSpPr/>
          <p:nvPr/>
        </p:nvSpPr>
        <p:spPr>
          <a:xfrm>
            <a:off x="258762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4" name="Cube 153"/>
          <p:cNvSpPr/>
          <p:nvPr/>
        </p:nvSpPr>
        <p:spPr>
          <a:xfrm>
            <a:off x="2890838"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5" name="Cube 154"/>
          <p:cNvSpPr/>
          <p:nvPr/>
        </p:nvSpPr>
        <p:spPr>
          <a:xfrm>
            <a:off x="319405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6" name="Cube 155"/>
          <p:cNvSpPr/>
          <p:nvPr/>
        </p:nvSpPr>
        <p:spPr>
          <a:xfrm>
            <a:off x="3497263"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7" name="Cube 156"/>
          <p:cNvSpPr/>
          <p:nvPr/>
        </p:nvSpPr>
        <p:spPr>
          <a:xfrm>
            <a:off x="3800476"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8" name="Cube 157"/>
          <p:cNvSpPr/>
          <p:nvPr/>
        </p:nvSpPr>
        <p:spPr>
          <a:xfrm>
            <a:off x="4103688" y="4711701"/>
            <a:ext cx="304800"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9" name="Cube 158"/>
          <p:cNvSpPr/>
          <p:nvPr/>
        </p:nvSpPr>
        <p:spPr>
          <a:xfrm>
            <a:off x="4408488"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0" name="Cube 159"/>
          <p:cNvSpPr/>
          <p:nvPr/>
        </p:nvSpPr>
        <p:spPr>
          <a:xfrm>
            <a:off x="471170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1" name="Cube 160"/>
          <p:cNvSpPr/>
          <p:nvPr/>
        </p:nvSpPr>
        <p:spPr>
          <a:xfrm>
            <a:off x="5016501" y="4711701"/>
            <a:ext cx="303213"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2" name="Cube 161"/>
          <p:cNvSpPr/>
          <p:nvPr/>
        </p:nvSpPr>
        <p:spPr>
          <a:xfrm>
            <a:off x="5319713" y="4711701"/>
            <a:ext cx="303212" cy="268287"/>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3" name="Cube 162"/>
          <p:cNvSpPr/>
          <p:nvPr/>
        </p:nvSpPr>
        <p:spPr>
          <a:xfrm>
            <a:off x="5602288" y="4705350"/>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4" name="Cube 163"/>
          <p:cNvSpPr/>
          <p:nvPr/>
        </p:nvSpPr>
        <p:spPr>
          <a:xfrm>
            <a:off x="5907088"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5" name="Cube 164"/>
          <p:cNvSpPr/>
          <p:nvPr/>
        </p:nvSpPr>
        <p:spPr>
          <a:xfrm>
            <a:off x="621030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6" name="Cube 165"/>
          <p:cNvSpPr/>
          <p:nvPr/>
        </p:nvSpPr>
        <p:spPr>
          <a:xfrm>
            <a:off x="651510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7" name="Cube 166"/>
          <p:cNvSpPr/>
          <p:nvPr/>
        </p:nvSpPr>
        <p:spPr>
          <a:xfrm>
            <a:off x="681831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8" name="Cube 167"/>
          <p:cNvSpPr/>
          <p:nvPr/>
        </p:nvSpPr>
        <p:spPr>
          <a:xfrm>
            <a:off x="71215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9" name="Cube 168"/>
          <p:cNvSpPr/>
          <p:nvPr/>
        </p:nvSpPr>
        <p:spPr>
          <a:xfrm>
            <a:off x="74263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0" name="Cube 169"/>
          <p:cNvSpPr/>
          <p:nvPr/>
        </p:nvSpPr>
        <p:spPr>
          <a:xfrm>
            <a:off x="774541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1" name="Cube 170"/>
          <p:cNvSpPr/>
          <p:nvPr/>
        </p:nvSpPr>
        <p:spPr>
          <a:xfrm>
            <a:off x="80486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2" name="Cube 171"/>
          <p:cNvSpPr/>
          <p:nvPr/>
        </p:nvSpPr>
        <p:spPr>
          <a:xfrm>
            <a:off x="8353426"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3" name="Cube 172"/>
          <p:cNvSpPr/>
          <p:nvPr/>
        </p:nvSpPr>
        <p:spPr>
          <a:xfrm>
            <a:off x="8656638"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4" name="Cube 173"/>
          <p:cNvSpPr/>
          <p:nvPr/>
        </p:nvSpPr>
        <p:spPr>
          <a:xfrm>
            <a:off x="895985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5" name="Cube 174"/>
          <p:cNvSpPr/>
          <p:nvPr/>
        </p:nvSpPr>
        <p:spPr>
          <a:xfrm>
            <a:off x="9264651" y="47053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6" name="Cube 175"/>
          <p:cNvSpPr/>
          <p:nvPr/>
        </p:nvSpPr>
        <p:spPr>
          <a:xfrm>
            <a:off x="9567863" y="47053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7" name="TextBox 31"/>
          <p:cNvSpPr txBox="1">
            <a:spLocks noChangeArrowheads="1"/>
          </p:cNvSpPr>
          <p:nvPr/>
        </p:nvSpPr>
        <p:spPr bwMode="auto">
          <a:xfrm>
            <a:off x="1745363" y="4591051"/>
            <a:ext cx="606425"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178" name="TextBox 32"/>
          <p:cNvSpPr txBox="1">
            <a:spLocks noChangeArrowheads="1"/>
          </p:cNvSpPr>
          <p:nvPr/>
        </p:nvSpPr>
        <p:spPr bwMode="auto">
          <a:xfrm>
            <a:off x="9855201" y="4598988"/>
            <a:ext cx="606425"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182" name="Cube 181"/>
          <p:cNvSpPr/>
          <p:nvPr/>
        </p:nvSpPr>
        <p:spPr>
          <a:xfrm>
            <a:off x="221773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3" name="Cube 182"/>
          <p:cNvSpPr/>
          <p:nvPr/>
        </p:nvSpPr>
        <p:spPr>
          <a:xfrm>
            <a:off x="252253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4" name="Cube 183"/>
          <p:cNvSpPr/>
          <p:nvPr/>
        </p:nvSpPr>
        <p:spPr>
          <a:xfrm>
            <a:off x="2825751"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5" name="Cube 184"/>
          <p:cNvSpPr/>
          <p:nvPr/>
        </p:nvSpPr>
        <p:spPr>
          <a:xfrm>
            <a:off x="3128963" y="550386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6" name="Cube 185"/>
          <p:cNvSpPr/>
          <p:nvPr/>
        </p:nvSpPr>
        <p:spPr>
          <a:xfrm>
            <a:off x="3432176"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7" name="Cube 186"/>
          <p:cNvSpPr/>
          <p:nvPr/>
        </p:nvSpPr>
        <p:spPr>
          <a:xfrm>
            <a:off x="373538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8" name="Cube 187"/>
          <p:cNvSpPr/>
          <p:nvPr/>
        </p:nvSpPr>
        <p:spPr>
          <a:xfrm>
            <a:off x="4040188"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9" name="Cube 188"/>
          <p:cNvSpPr/>
          <p:nvPr/>
        </p:nvSpPr>
        <p:spPr>
          <a:xfrm>
            <a:off x="4343401"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0" name="Cube 189"/>
          <p:cNvSpPr/>
          <p:nvPr/>
        </p:nvSpPr>
        <p:spPr>
          <a:xfrm>
            <a:off x="4646613"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1" name="Cube 190"/>
          <p:cNvSpPr/>
          <p:nvPr/>
        </p:nvSpPr>
        <p:spPr>
          <a:xfrm>
            <a:off x="4951413" y="550386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2" name="Cube 191"/>
          <p:cNvSpPr/>
          <p:nvPr/>
        </p:nvSpPr>
        <p:spPr>
          <a:xfrm>
            <a:off x="5254626" y="550386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3" name="Cube 192"/>
          <p:cNvSpPr/>
          <p:nvPr/>
        </p:nvSpPr>
        <p:spPr>
          <a:xfrm>
            <a:off x="553878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4" name="Cube 193"/>
          <p:cNvSpPr/>
          <p:nvPr/>
        </p:nvSpPr>
        <p:spPr>
          <a:xfrm>
            <a:off x="5842001"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5" name="Cube 194"/>
          <p:cNvSpPr/>
          <p:nvPr/>
        </p:nvSpPr>
        <p:spPr>
          <a:xfrm>
            <a:off x="6145213"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6" name="Cube 195"/>
          <p:cNvSpPr/>
          <p:nvPr/>
        </p:nvSpPr>
        <p:spPr>
          <a:xfrm>
            <a:off x="6450013"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7" name="Cube 196"/>
          <p:cNvSpPr/>
          <p:nvPr/>
        </p:nvSpPr>
        <p:spPr>
          <a:xfrm>
            <a:off x="675322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8" name="Cube 197"/>
          <p:cNvSpPr/>
          <p:nvPr/>
        </p:nvSpPr>
        <p:spPr>
          <a:xfrm>
            <a:off x="7056438"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9" name="Cube 198"/>
          <p:cNvSpPr/>
          <p:nvPr/>
        </p:nvSpPr>
        <p:spPr>
          <a:xfrm>
            <a:off x="736123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0" name="Cube 199"/>
          <p:cNvSpPr/>
          <p:nvPr/>
        </p:nvSpPr>
        <p:spPr>
          <a:xfrm>
            <a:off x="768032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1" name="Cube 200"/>
          <p:cNvSpPr/>
          <p:nvPr/>
        </p:nvSpPr>
        <p:spPr>
          <a:xfrm>
            <a:off x="7983538"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2" name="Cube 201"/>
          <p:cNvSpPr/>
          <p:nvPr/>
        </p:nvSpPr>
        <p:spPr>
          <a:xfrm>
            <a:off x="8288338"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3" name="Cube 202"/>
          <p:cNvSpPr/>
          <p:nvPr/>
        </p:nvSpPr>
        <p:spPr>
          <a:xfrm>
            <a:off x="8591551"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4" name="Cube 203"/>
          <p:cNvSpPr/>
          <p:nvPr/>
        </p:nvSpPr>
        <p:spPr>
          <a:xfrm>
            <a:off x="8894763" y="54975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5" name="Cube 204"/>
          <p:cNvSpPr/>
          <p:nvPr/>
        </p:nvSpPr>
        <p:spPr>
          <a:xfrm>
            <a:off x="9199563" y="54975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6" name="Cube 205"/>
          <p:cNvSpPr/>
          <p:nvPr/>
        </p:nvSpPr>
        <p:spPr>
          <a:xfrm>
            <a:off x="9502776" y="54975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7" name="TextBox 356"/>
          <p:cNvSpPr txBox="1">
            <a:spLocks noChangeArrowheads="1"/>
          </p:cNvSpPr>
          <p:nvPr/>
        </p:nvSpPr>
        <p:spPr bwMode="auto">
          <a:xfrm>
            <a:off x="1681863" y="5383213"/>
            <a:ext cx="606425"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208" name="TextBox 357"/>
          <p:cNvSpPr txBox="1">
            <a:spLocks noChangeArrowheads="1"/>
          </p:cNvSpPr>
          <p:nvPr/>
        </p:nvSpPr>
        <p:spPr bwMode="auto">
          <a:xfrm>
            <a:off x="9790114" y="5391151"/>
            <a:ext cx="606425"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209" name="TextBox 33"/>
          <p:cNvSpPr txBox="1">
            <a:spLocks noChangeArrowheads="1"/>
          </p:cNvSpPr>
          <p:nvPr/>
        </p:nvSpPr>
        <p:spPr bwMode="auto">
          <a:xfrm>
            <a:off x="2309814" y="4341814"/>
            <a:ext cx="585787" cy="369887"/>
          </a:xfrm>
          <a:prstGeom prst="rect">
            <a:avLst/>
          </a:prstGeom>
          <a:noFill/>
          <a:ln w="9525">
            <a:noFill/>
            <a:miter lim="800000"/>
            <a:headEnd/>
            <a:tailEnd/>
          </a:ln>
        </p:spPr>
        <p:txBody>
          <a:bodyPr>
            <a:spAutoFit/>
          </a:bodyPr>
          <a:lstStyle/>
          <a:p>
            <a:pPr>
              <a:defRPr/>
            </a:pPr>
            <a:r>
              <a:rPr lang="en-US" b="1" kern="0" dirty="0">
                <a:solidFill>
                  <a:sysClr val="windowText" lastClr="000000"/>
                </a:solidFill>
              </a:rPr>
              <a:t>in</a:t>
            </a:r>
          </a:p>
        </p:txBody>
      </p:sp>
      <p:sp>
        <p:nvSpPr>
          <p:cNvPr id="210" name="TextBox 359"/>
          <p:cNvSpPr txBox="1">
            <a:spLocks noChangeArrowheads="1"/>
          </p:cNvSpPr>
          <p:nvPr/>
        </p:nvSpPr>
        <p:spPr bwMode="auto">
          <a:xfrm>
            <a:off x="2200917" y="5811838"/>
            <a:ext cx="587375" cy="369887"/>
          </a:xfrm>
          <a:prstGeom prst="rect">
            <a:avLst/>
          </a:prstGeom>
          <a:noFill/>
          <a:ln w="9525">
            <a:noFill/>
            <a:miter lim="800000"/>
            <a:headEnd/>
            <a:tailEnd/>
          </a:ln>
        </p:spPr>
        <p:txBody>
          <a:bodyPr>
            <a:spAutoFit/>
          </a:bodyPr>
          <a:lstStyle/>
          <a:p>
            <a:pPr>
              <a:defRPr/>
            </a:pPr>
            <a:r>
              <a:rPr lang="en-US" b="1" kern="0" dirty="0">
                <a:solidFill>
                  <a:sysClr val="windowText" lastClr="000000"/>
                </a:solidFill>
              </a:rPr>
              <a:t>out</a:t>
            </a:r>
          </a:p>
        </p:txBody>
      </p:sp>
      <p:sp>
        <p:nvSpPr>
          <p:cNvPr id="211" name="Freeform 210"/>
          <p:cNvSpPr/>
          <p:nvPr/>
        </p:nvSpPr>
        <p:spPr>
          <a:xfrm>
            <a:off x="4727575" y="5888038"/>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12" name="Freeform 211"/>
          <p:cNvSpPr/>
          <p:nvPr/>
        </p:nvSpPr>
        <p:spPr>
          <a:xfrm>
            <a:off x="4419600" y="5883275"/>
            <a:ext cx="103188"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13" name="Freeform 212"/>
          <p:cNvSpPr/>
          <p:nvPr/>
        </p:nvSpPr>
        <p:spPr>
          <a:xfrm>
            <a:off x="5915025" y="5880100"/>
            <a:ext cx="103188"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14" name="Freeform 213"/>
          <p:cNvSpPr/>
          <p:nvPr/>
        </p:nvSpPr>
        <p:spPr>
          <a:xfrm>
            <a:off x="5575300" y="5888038"/>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15" name="Freeform 214"/>
          <p:cNvSpPr/>
          <p:nvPr/>
        </p:nvSpPr>
        <p:spPr>
          <a:xfrm>
            <a:off x="5278439" y="5888038"/>
            <a:ext cx="103187"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16" name="Freeform 215"/>
          <p:cNvSpPr/>
          <p:nvPr/>
        </p:nvSpPr>
        <p:spPr>
          <a:xfrm>
            <a:off x="5003800" y="5888038"/>
            <a:ext cx="101600"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17" name="Freeform 216"/>
          <p:cNvSpPr/>
          <p:nvPr/>
        </p:nvSpPr>
        <p:spPr>
          <a:xfrm>
            <a:off x="6519864" y="5884863"/>
            <a:ext cx="103187"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18" name="Freeform 217"/>
          <p:cNvSpPr/>
          <p:nvPr/>
        </p:nvSpPr>
        <p:spPr>
          <a:xfrm>
            <a:off x="6245225" y="5884863"/>
            <a:ext cx="103188"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19" name="TextBox 96"/>
          <p:cNvSpPr txBox="1">
            <a:spLocks noChangeArrowheads="1"/>
          </p:cNvSpPr>
          <p:nvPr/>
        </p:nvSpPr>
        <p:spPr bwMode="auto">
          <a:xfrm>
            <a:off x="3789364" y="5811838"/>
            <a:ext cx="606425"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220" name="TextBox 97"/>
          <p:cNvSpPr txBox="1">
            <a:spLocks noChangeArrowheads="1"/>
          </p:cNvSpPr>
          <p:nvPr/>
        </p:nvSpPr>
        <p:spPr bwMode="auto">
          <a:xfrm>
            <a:off x="6800851" y="5827713"/>
            <a:ext cx="606425"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285" name="TextBox 148"/>
          <p:cNvSpPr txBox="1">
            <a:spLocks noChangeArrowheads="1"/>
          </p:cNvSpPr>
          <p:nvPr/>
        </p:nvSpPr>
        <p:spPr bwMode="auto">
          <a:xfrm>
            <a:off x="3403601" y="4335462"/>
            <a:ext cx="4283075" cy="369888"/>
          </a:xfrm>
          <a:prstGeom prst="rect">
            <a:avLst/>
          </a:prstGeom>
          <a:noFill/>
          <a:ln w="9525">
            <a:noFill/>
            <a:miter lim="800000"/>
            <a:headEnd/>
            <a:tailEnd/>
          </a:ln>
        </p:spPr>
        <p:txBody>
          <a:bodyPr>
            <a:spAutoFit/>
          </a:bodyPr>
          <a:lstStyle/>
          <a:p>
            <a:pPr>
              <a:defRPr/>
            </a:pPr>
            <a:r>
              <a:rPr lang="en-US" b="1" kern="0" dirty="0">
                <a:solidFill>
                  <a:srgbClr val="FF0000"/>
                </a:solidFill>
              </a:rPr>
              <a:t>Parallel</a:t>
            </a:r>
            <a:r>
              <a:rPr lang="en-US" b="1" kern="0" dirty="0">
                <a:solidFill>
                  <a:sysClr val="windowText" lastClr="000000"/>
                </a:solidFill>
              </a:rPr>
              <a:t>: Many elements at a time</a:t>
            </a:r>
          </a:p>
        </p:txBody>
      </p:sp>
      <p:grpSp>
        <p:nvGrpSpPr>
          <p:cNvPr id="3" name="Group 2"/>
          <p:cNvGrpSpPr/>
          <p:nvPr/>
        </p:nvGrpSpPr>
        <p:grpSpPr>
          <a:xfrm>
            <a:off x="1603376" y="884237"/>
            <a:ext cx="8861425" cy="2806700"/>
            <a:chOff x="1600201" y="1274762"/>
            <a:chExt cx="8861425" cy="2806700"/>
          </a:xfrm>
        </p:grpSpPr>
        <p:sp>
          <p:nvSpPr>
            <p:cNvPr id="224" name="Cube 223"/>
            <p:cNvSpPr/>
            <p:nvPr/>
          </p:nvSpPr>
          <p:spPr>
            <a:xfrm>
              <a:off x="2282826"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5" name="Cube 224"/>
            <p:cNvSpPr/>
            <p:nvPr/>
          </p:nvSpPr>
          <p:spPr>
            <a:xfrm>
              <a:off x="258603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6" name="Cube 225"/>
            <p:cNvSpPr/>
            <p:nvPr/>
          </p:nvSpPr>
          <p:spPr>
            <a:xfrm>
              <a:off x="289083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7" name="Cube 226"/>
            <p:cNvSpPr/>
            <p:nvPr/>
          </p:nvSpPr>
          <p:spPr>
            <a:xfrm>
              <a:off x="3194051"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8" name="Cube 227"/>
            <p:cNvSpPr/>
            <p:nvPr/>
          </p:nvSpPr>
          <p:spPr>
            <a:xfrm>
              <a:off x="3495675" y="2470150"/>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9" name="Cube 228"/>
            <p:cNvSpPr/>
            <p:nvPr/>
          </p:nvSpPr>
          <p:spPr>
            <a:xfrm>
              <a:off x="3800476"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0" name="Cube 229"/>
            <p:cNvSpPr/>
            <p:nvPr/>
          </p:nvSpPr>
          <p:spPr>
            <a:xfrm>
              <a:off x="410368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1" name="Cube 230"/>
            <p:cNvSpPr/>
            <p:nvPr/>
          </p:nvSpPr>
          <p:spPr>
            <a:xfrm>
              <a:off x="4408488"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2" name="Cube 231"/>
            <p:cNvSpPr/>
            <p:nvPr/>
          </p:nvSpPr>
          <p:spPr>
            <a:xfrm>
              <a:off x="4711701" y="2470150"/>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3" name="Cube 232"/>
            <p:cNvSpPr/>
            <p:nvPr/>
          </p:nvSpPr>
          <p:spPr>
            <a:xfrm>
              <a:off x="5014913"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4" name="Cube 233"/>
            <p:cNvSpPr/>
            <p:nvPr/>
          </p:nvSpPr>
          <p:spPr>
            <a:xfrm>
              <a:off x="5319713" y="2470150"/>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5" name="Cube 234"/>
            <p:cNvSpPr/>
            <p:nvPr/>
          </p:nvSpPr>
          <p:spPr>
            <a:xfrm>
              <a:off x="560228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6" name="Cube 235"/>
            <p:cNvSpPr/>
            <p:nvPr/>
          </p:nvSpPr>
          <p:spPr>
            <a:xfrm>
              <a:off x="590708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7" name="Cube 236"/>
            <p:cNvSpPr/>
            <p:nvPr/>
          </p:nvSpPr>
          <p:spPr>
            <a:xfrm>
              <a:off x="6210301"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8" name="Cube 237"/>
            <p:cNvSpPr/>
            <p:nvPr/>
          </p:nvSpPr>
          <p:spPr>
            <a:xfrm>
              <a:off x="6513513"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9" name="Cube 238"/>
            <p:cNvSpPr/>
            <p:nvPr/>
          </p:nvSpPr>
          <p:spPr>
            <a:xfrm>
              <a:off x="681831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0" name="Cube 239"/>
            <p:cNvSpPr/>
            <p:nvPr/>
          </p:nvSpPr>
          <p:spPr>
            <a:xfrm>
              <a:off x="7121526"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1" name="Cube 240"/>
            <p:cNvSpPr/>
            <p:nvPr/>
          </p:nvSpPr>
          <p:spPr>
            <a:xfrm>
              <a:off x="7424738"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2" name="Cube 241"/>
            <p:cNvSpPr/>
            <p:nvPr/>
          </p:nvSpPr>
          <p:spPr>
            <a:xfrm>
              <a:off x="774541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3" name="Cube 242"/>
            <p:cNvSpPr/>
            <p:nvPr/>
          </p:nvSpPr>
          <p:spPr>
            <a:xfrm>
              <a:off x="8048626"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4" name="Cube 243"/>
            <p:cNvSpPr/>
            <p:nvPr/>
          </p:nvSpPr>
          <p:spPr>
            <a:xfrm>
              <a:off x="8351838"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5" name="Cube 244"/>
            <p:cNvSpPr/>
            <p:nvPr/>
          </p:nvSpPr>
          <p:spPr>
            <a:xfrm>
              <a:off x="8656638"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6" name="Cube 245"/>
            <p:cNvSpPr/>
            <p:nvPr/>
          </p:nvSpPr>
          <p:spPr>
            <a:xfrm>
              <a:off x="8959851" y="2462212"/>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7" name="Cube 246"/>
            <p:cNvSpPr/>
            <p:nvPr/>
          </p:nvSpPr>
          <p:spPr>
            <a:xfrm>
              <a:off x="9263063" y="2462212"/>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8" name="Cube 247"/>
            <p:cNvSpPr/>
            <p:nvPr/>
          </p:nvSpPr>
          <p:spPr>
            <a:xfrm>
              <a:off x="9567863" y="2462212"/>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9" name="TextBox 113"/>
            <p:cNvSpPr txBox="1">
              <a:spLocks noChangeArrowheads="1"/>
            </p:cNvSpPr>
            <p:nvPr/>
          </p:nvSpPr>
          <p:spPr bwMode="auto">
            <a:xfrm>
              <a:off x="1745363" y="2347913"/>
              <a:ext cx="606425" cy="584775"/>
            </a:xfrm>
            <a:prstGeom prst="rect">
              <a:avLst/>
            </a:prstGeom>
            <a:noFill/>
            <a:ln w="9525">
              <a:noFill/>
              <a:miter lim="800000"/>
              <a:headEnd/>
              <a:tailEnd/>
            </a:ln>
          </p:spPr>
          <p:txBody>
            <a:bodyPr>
              <a:spAutoFit/>
            </a:bodyPr>
            <a:lstStyle/>
            <a:p>
              <a:r>
                <a:rPr lang="en-US" sz="3200" b="1" dirty="0">
                  <a:latin typeface="Times New Roman" pitchFamily="18" charset="0"/>
                  <a:cs typeface="Times New Roman" pitchFamily="18" charset="0"/>
                </a:rPr>
                <a:t>…</a:t>
              </a:r>
            </a:p>
          </p:txBody>
        </p:sp>
        <p:sp>
          <p:nvSpPr>
            <p:cNvPr id="250" name="TextBox 114"/>
            <p:cNvSpPr txBox="1">
              <a:spLocks noChangeArrowheads="1"/>
            </p:cNvSpPr>
            <p:nvPr/>
          </p:nvSpPr>
          <p:spPr bwMode="auto">
            <a:xfrm>
              <a:off x="9855201" y="2355851"/>
              <a:ext cx="606425"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254" name="Cube 253"/>
            <p:cNvSpPr/>
            <p:nvPr/>
          </p:nvSpPr>
          <p:spPr>
            <a:xfrm>
              <a:off x="2217738"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55" name="Cube 254"/>
            <p:cNvSpPr/>
            <p:nvPr/>
          </p:nvSpPr>
          <p:spPr>
            <a:xfrm>
              <a:off x="2520950"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56" name="Cube 255"/>
            <p:cNvSpPr/>
            <p:nvPr/>
          </p:nvSpPr>
          <p:spPr>
            <a:xfrm>
              <a:off x="2825751"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57" name="Cube 256"/>
            <p:cNvSpPr/>
            <p:nvPr/>
          </p:nvSpPr>
          <p:spPr>
            <a:xfrm>
              <a:off x="3128963"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58" name="Cube 257"/>
            <p:cNvSpPr/>
            <p:nvPr/>
          </p:nvSpPr>
          <p:spPr>
            <a:xfrm>
              <a:off x="3432176"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59" name="Cube 258"/>
            <p:cNvSpPr/>
            <p:nvPr/>
          </p:nvSpPr>
          <p:spPr>
            <a:xfrm>
              <a:off x="3735388"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0" name="Cube 259"/>
            <p:cNvSpPr/>
            <p:nvPr/>
          </p:nvSpPr>
          <p:spPr>
            <a:xfrm>
              <a:off x="4038600"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1" name="Cube 260"/>
            <p:cNvSpPr/>
            <p:nvPr/>
          </p:nvSpPr>
          <p:spPr>
            <a:xfrm>
              <a:off x="4343401"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2" name="Cube 261"/>
            <p:cNvSpPr/>
            <p:nvPr/>
          </p:nvSpPr>
          <p:spPr>
            <a:xfrm>
              <a:off x="4646613" y="3262312"/>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3" name="Cube 262"/>
            <p:cNvSpPr/>
            <p:nvPr/>
          </p:nvSpPr>
          <p:spPr>
            <a:xfrm>
              <a:off x="4949825" y="3262312"/>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4" name="Cube 263"/>
            <p:cNvSpPr/>
            <p:nvPr/>
          </p:nvSpPr>
          <p:spPr>
            <a:xfrm>
              <a:off x="5254626" y="3262312"/>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5" name="Cube 264"/>
            <p:cNvSpPr/>
            <p:nvPr/>
          </p:nvSpPr>
          <p:spPr>
            <a:xfrm>
              <a:off x="5537200" y="32543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6" name="Cube 265"/>
            <p:cNvSpPr/>
            <p:nvPr/>
          </p:nvSpPr>
          <p:spPr>
            <a:xfrm>
              <a:off x="5842001"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7" name="Cube 266"/>
            <p:cNvSpPr/>
            <p:nvPr/>
          </p:nvSpPr>
          <p:spPr>
            <a:xfrm>
              <a:off x="614521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8" name="Cube 267"/>
            <p:cNvSpPr/>
            <p:nvPr/>
          </p:nvSpPr>
          <p:spPr>
            <a:xfrm>
              <a:off x="645001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9" name="Cube 268"/>
            <p:cNvSpPr/>
            <p:nvPr/>
          </p:nvSpPr>
          <p:spPr>
            <a:xfrm>
              <a:off x="675322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70" name="Cube 269"/>
            <p:cNvSpPr/>
            <p:nvPr/>
          </p:nvSpPr>
          <p:spPr>
            <a:xfrm>
              <a:off x="70564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71" name="Cube 270"/>
            <p:cNvSpPr/>
            <p:nvPr/>
          </p:nvSpPr>
          <p:spPr>
            <a:xfrm>
              <a:off x="73612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72" name="Cube 271"/>
            <p:cNvSpPr/>
            <p:nvPr/>
          </p:nvSpPr>
          <p:spPr>
            <a:xfrm>
              <a:off x="768032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73" name="Cube 272"/>
            <p:cNvSpPr/>
            <p:nvPr/>
          </p:nvSpPr>
          <p:spPr>
            <a:xfrm>
              <a:off x="79835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74" name="Cube 273"/>
            <p:cNvSpPr/>
            <p:nvPr/>
          </p:nvSpPr>
          <p:spPr>
            <a:xfrm>
              <a:off x="8288338"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75" name="Cube 274"/>
            <p:cNvSpPr/>
            <p:nvPr/>
          </p:nvSpPr>
          <p:spPr>
            <a:xfrm>
              <a:off x="8591551"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76" name="Cube 275"/>
            <p:cNvSpPr/>
            <p:nvPr/>
          </p:nvSpPr>
          <p:spPr>
            <a:xfrm>
              <a:off x="889476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77" name="Cube 276"/>
            <p:cNvSpPr/>
            <p:nvPr/>
          </p:nvSpPr>
          <p:spPr>
            <a:xfrm>
              <a:off x="9199563" y="32543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78" name="Cube 277"/>
            <p:cNvSpPr/>
            <p:nvPr/>
          </p:nvSpPr>
          <p:spPr>
            <a:xfrm>
              <a:off x="9502776" y="32543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79" name="TextBox 143"/>
            <p:cNvSpPr txBox="1">
              <a:spLocks noChangeArrowheads="1"/>
            </p:cNvSpPr>
            <p:nvPr/>
          </p:nvSpPr>
          <p:spPr bwMode="auto">
            <a:xfrm>
              <a:off x="1680275" y="3140076"/>
              <a:ext cx="606425" cy="584775"/>
            </a:xfrm>
            <a:prstGeom prst="rect">
              <a:avLst/>
            </a:prstGeom>
            <a:noFill/>
            <a:ln w="9525">
              <a:noFill/>
              <a:miter lim="800000"/>
              <a:headEnd/>
              <a:tailEnd/>
            </a:ln>
          </p:spPr>
          <p:txBody>
            <a:bodyPr>
              <a:spAutoFit/>
            </a:bodyPr>
            <a:lstStyle/>
            <a:p>
              <a:r>
                <a:rPr lang="en-US" sz="3200" b="1" dirty="0">
                  <a:latin typeface="Times New Roman" pitchFamily="18" charset="0"/>
                  <a:cs typeface="Times New Roman" pitchFamily="18" charset="0"/>
                </a:rPr>
                <a:t>…</a:t>
              </a:r>
            </a:p>
          </p:txBody>
        </p:sp>
        <p:sp>
          <p:nvSpPr>
            <p:cNvPr id="280" name="TextBox 144"/>
            <p:cNvSpPr txBox="1">
              <a:spLocks noChangeArrowheads="1"/>
            </p:cNvSpPr>
            <p:nvPr/>
          </p:nvSpPr>
          <p:spPr bwMode="auto">
            <a:xfrm>
              <a:off x="9790114" y="3148013"/>
              <a:ext cx="606425" cy="584775"/>
            </a:xfrm>
            <a:prstGeom prst="rect">
              <a:avLst/>
            </a:prstGeom>
            <a:noFill/>
            <a:ln w="9525">
              <a:noFill/>
              <a:miter lim="800000"/>
              <a:headEnd/>
              <a:tailEnd/>
            </a:ln>
          </p:spPr>
          <p:txBody>
            <a:bodyPr>
              <a:spAutoFit/>
            </a:bodyPr>
            <a:lstStyle/>
            <a:p>
              <a:r>
                <a:rPr lang="en-US" sz="3200" b="1">
                  <a:latin typeface="Times New Roman" pitchFamily="18" charset="0"/>
                  <a:cs typeface="Times New Roman" pitchFamily="18" charset="0"/>
                </a:rPr>
                <a:t>…</a:t>
              </a:r>
            </a:p>
          </p:txBody>
        </p:sp>
        <p:sp>
          <p:nvSpPr>
            <p:cNvPr id="281" name="TextBox 145"/>
            <p:cNvSpPr txBox="1">
              <a:spLocks noChangeArrowheads="1"/>
            </p:cNvSpPr>
            <p:nvPr/>
          </p:nvSpPr>
          <p:spPr bwMode="auto">
            <a:xfrm>
              <a:off x="2271932" y="2093912"/>
              <a:ext cx="587375" cy="368300"/>
            </a:xfrm>
            <a:prstGeom prst="rect">
              <a:avLst/>
            </a:prstGeom>
            <a:noFill/>
            <a:ln w="9525">
              <a:noFill/>
              <a:miter lim="800000"/>
              <a:headEnd/>
              <a:tailEnd/>
            </a:ln>
          </p:spPr>
          <p:txBody>
            <a:bodyPr>
              <a:spAutoFit/>
            </a:bodyPr>
            <a:lstStyle/>
            <a:p>
              <a:pPr>
                <a:defRPr/>
              </a:pPr>
              <a:r>
                <a:rPr lang="en-US" b="1" kern="0" dirty="0">
                  <a:solidFill>
                    <a:sysClr val="windowText" lastClr="000000"/>
                  </a:solidFill>
                </a:rPr>
                <a:t>in</a:t>
              </a:r>
            </a:p>
          </p:txBody>
        </p:sp>
        <p:sp>
          <p:nvSpPr>
            <p:cNvPr id="282" name="TextBox 146"/>
            <p:cNvSpPr txBox="1">
              <a:spLocks noChangeArrowheads="1"/>
            </p:cNvSpPr>
            <p:nvPr/>
          </p:nvSpPr>
          <p:spPr bwMode="auto">
            <a:xfrm>
              <a:off x="2184306" y="3581400"/>
              <a:ext cx="585787" cy="369888"/>
            </a:xfrm>
            <a:prstGeom prst="rect">
              <a:avLst/>
            </a:prstGeom>
            <a:noFill/>
            <a:ln w="9525">
              <a:noFill/>
              <a:miter lim="800000"/>
              <a:headEnd/>
              <a:tailEnd/>
            </a:ln>
          </p:spPr>
          <p:txBody>
            <a:bodyPr>
              <a:spAutoFit/>
            </a:bodyPr>
            <a:lstStyle/>
            <a:p>
              <a:pPr>
                <a:defRPr/>
              </a:pPr>
              <a:r>
                <a:rPr lang="en-US" b="1" kern="0" dirty="0">
                  <a:solidFill>
                    <a:sysClr val="windowText" lastClr="000000"/>
                  </a:solidFill>
                </a:rPr>
                <a:t>out</a:t>
              </a:r>
            </a:p>
          </p:txBody>
        </p:sp>
        <p:sp>
          <p:nvSpPr>
            <p:cNvPr id="283" name="Freeform 282"/>
            <p:cNvSpPr/>
            <p:nvPr/>
          </p:nvSpPr>
          <p:spPr>
            <a:xfrm>
              <a:off x="4419600" y="3644900"/>
              <a:ext cx="101600" cy="3540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84" name="TextBox 35"/>
            <p:cNvSpPr txBox="1">
              <a:spLocks noChangeArrowheads="1"/>
            </p:cNvSpPr>
            <p:nvPr/>
          </p:nvSpPr>
          <p:spPr bwMode="auto">
            <a:xfrm>
              <a:off x="3735388" y="1978026"/>
              <a:ext cx="3321050" cy="369887"/>
            </a:xfrm>
            <a:prstGeom prst="rect">
              <a:avLst/>
            </a:prstGeom>
            <a:noFill/>
            <a:ln w="9525">
              <a:noFill/>
              <a:miter lim="800000"/>
              <a:headEnd/>
              <a:tailEnd/>
            </a:ln>
          </p:spPr>
          <p:txBody>
            <a:bodyPr>
              <a:spAutoFit/>
            </a:bodyPr>
            <a:lstStyle/>
            <a:p>
              <a:pPr>
                <a:defRPr/>
              </a:pPr>
              <a:r>
                <a:rPr lang="en-US" b="1" kern="0" dirty="0">
                  <a:solidFill>
                    <a:srgbClr val="FF0000"/>
                  </a:solidFill>
                </a:rPr>
                <a:t>Serial</a:t>
              </a:r>
              <a:r>
                <a:rPr lang="en-US" b="1" kern="0" dirty="0">
                  <a:solidFill>
                    <a:sysClr val="windowText" lastClr="000000"/>
                  </a:solidFill>
                </a:rPr>
                <a:t>: One element at a time</a:t>
              </a:r>
            </a:p>
          </p:txBody>
        </p:sp>
        <p:sp>
          <p:nvSpPr>
            <p:cNvPr id="286" name="Freeform 285"/>
            <p:cNvSpPr/>
            <p:nvPr/>
          </p:nvSpPr>
          <p:spPr>
            <a:xfrm>
              <a:off x="7272338" y="1274763"/>
              <a:ext cx="101600" cy="3540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19050"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87" name="TextBox 150"/>
            <p:cNvSpPr txBox="1">
              <a:spLocks noChangeArrowheads="1"/>
            </p:cNvSpPr>
            <p:nvPr/>
          </p:nvSpPr>
          <p:spPr bwMode="auto">
            <a:xfrm>
              <a:off x="7497763" y="1274762"/>
              <a:ext cx="1598612" cy="400050"/>
            </a:xfrm>
            <a:prstGeom prst="rect">
              <a:avLst/>
            </a:prstGeom>
            <a:noFill/>
            <a:ln w="9525">
              <a:noFill/>
              <a:miter lim="800000"/>
              <a:headEnd/>
              <a:tailEnd/>
            </a:ln>
          </p:spPr>
          <p:txBody>
            <a:bodyPr>
              <a:spAutoFit/>
            </a:bodyPr>
            <a:lstStyle/>
            <a:p>
              <a:pPr>
                <a:defRPr/>
              </a:pPr>
              <a:r>
                <a:rPr lang="en-US" sz="2000" b="1" kern="0">
                  <a:solidFill>
                    <a:sysClr val="windowText" lastClr="000000"/>
                  </a:solidFill>
                </a:rPr>
                <a:t>= Thread</a:t>
              </a:r>
            </a:p>
          </p:txBody>
        </p:sp>
        <p:sp>
          <p:nvSpPr>
            <p:cNvPr id="288" name="Rectangle 287"/>
            <p:cNvSpPr/>
            <p:nvPr/>
          </p:nvSpPr>
          <p:spPr>
            <a:xfrm>
              <a:off x="1600201" y="1852612"/>
              <a:ext cx="8861425" cy="2228850"/>
            </a:xfrm>
            <a:prstGeom prst="rect">
              <a:avLst/>
            </a:prstGeom>
            <a:noFill/>
            <a:ln w="25400" cap="flat" cmpd="sng" algn="ctr">
              <a:solidFill>
                <a:srgbClr val="ADE2E2"/>
              </a:solidFill>
              <a:prstDash val="solid"/>
            </a:ln>
            <a:effectLst/>
          </p:spPr>
          <p:txBody>
            <a:bodyPr anchor="ctr"/>
            <a:lstStyle/>
            <a:p>
              <a:pPr algn="ctr">
                <a:defRPr/>
              </a:pPr>
              <a:endParaRPr lang="en-US" kern="0">
                <a:solidFill>
                  <a:srgbClr val="FFFFFF"/>
                </a:solidFill>
                <a:latin typeface="Arial"/>
              </a:endParaRPr>
            </a:p>
          </p:txBody>
        </p:sp>
      </p:grpSp>
      <p:sp>
        <p:nvSpPr>
          <p:cNvPr id="289" name="Rectangle 288"/>
          <p:cNvSpPr/>
          <p:nvPr/>
        </p:nvSpPr>
        <p:spPr>
          <a:xfrm>
            <a:off x="1600201" y="4214812"/>
            <a:ext cx="8861425" cy="2109788"/>
          </a:xfrm>
          <a:prstGeom prst="rect">
            <a:avLst/>
          </a:prstGeom>
          <a:noFill/>
          <a:ln w="25400" cap="flat" cmpd="sng" algn="ctr">
            <a:solidFill>
              <a:srgbClr val="B9E700"/>
            </a:solidFill>
            <a:prstDash val="solid"/>
          </a:ln>
          <a:effectLst/>
        </p:spPr>
        <p:txBody>
          <a:bodyPr anchor="ctr"/>
          <a:lstStyle/>
          <a:p>
            <a:pPr algn="ctr">
              <a:defRPr/>
            </a:pPr>
            <a:endParaRPr lang="en-US" kern="0">
              <a:solidFill>
                <a:srgbClr val="FFFFFF"/>
              </a:solidFill>
              <a:latin typeface="Arial"/>
            </a:endParaRPr>
          </a:p>
        </p:txBody>
      </p:sp>
      <p:sp>
        <p:nvSpPr>
          <p:cNvPr id="133" name="Rectangle 132"/>
          <p:cNvSpPr/>
          <p:nvPr/>
        </p:nvSpPr>
        <p:spPr>
          <a:xfrm>
            <a:off x="0" y="6620807"/>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10658215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5"/>
          <p:cNvSpPr>
            <a:spLocks noGrp="1"/>
          </p:cNvSpPr>
          <p:nvPr>
            <p:ph type="title"/>
          </p:nvPr>
        </p:nvSpPr>
        <p:spPr>
          <a:xfrm>
            <a:off x="0" y="0"/>
            <a:ext cx="4402667" cy="823393"/>
          </a:xfrm>
        </p:spPr>
        <p:txBody>
          <a:bodyPr>
            <a:normAutofit/>
          </a:bodyPr>
          <a:lstStyle/>
          <a:p>
            <a:r>
              <a:rPr lang="en-US" sz="2800" dirty="0"/>
              <a:t>The Parallel Implementation</a:t>
            </a:r>
          </a:p>
        </p:txBody>
      </p:sp>
      <p:sp>
        <p:nvSpPr>
          <p:cNvPr id="2" name="Slide Number Placeholder 1"/>
          <p:cNvSpPr>
            <a:spLocks noGrp="1"/>
          </p:cNvSpPr>
          <p:nvPr>
            <p:ph type="sldNum" sz="quarter" idx="12"/>
          </p:nvPr>
        </p:nvSpPr>
        <p:spPr>
          <a:prstGeom prst="rect">
            <a:avLst/>
          </a:prstGeom>
        </p:spPr>
        <p:txBody>
          <a:bodyPr/>
          <a:lstStyle/>
          <a:p>
            <a:pPr>
              <a:defRPr/>
            </a:pPr>
            <a:fld id="{38E4A508-F6B4-4EF6-A328-49E29416B536}" type="slidenum">
              <a:rPr lang="en-US"/>
              <a:pPr>
                <a:defRPr/>
              </a:pPr>
              <a:t>37</a:t>
            </a:fld>
            <a:endParaRPr lang="en-US"/>
          </a:p>
        </p:txBody>
      </p:sp>
      <p:sp>
        <p:nvSpPr>
          <p:cNvPr id="10" name="TextBox 9"/>
          <p:cNvSpPr txBox="1"/>
          <p:nvPr/>
        </p:nvSpPr>
        <p:spPr>
          <a:xfrm>
            <a:off x="4522523" y="80433"/>
            <a:ext cx="6796087" cy="4154984"/>
          </a:xfrm>
          <a:prstGeom prst="rect">
            <a:avLst/>
          </a:prstGeom>
          <a:solidFill>
            <a:schemeClr val="bg1">
              <a:lumMod val="95000"/>
            </a:schemeClr>
          </a:solidFill>
        </p:spPr>
        <p:txBody>
          <a:bodyPr wrap="square">
            <a:spAutoFit/>
          </a:bodyPr>
          <a:lstStyle/>
          <a:p>
            <a:pPr>
              <a:defRPr/>
            </a:pPr>
            <a:r>
              <a:rPr lang="en-US" sz="1200" kern="0" dirty="0">
                <a:solidFill>
                  <a:srgbClr val="33CCCC"/>
                </a:solidFill>
                <a:latin typeface="Consolas" pitchFamily="49" charset="0"/>
                <a:ea typeface="Tahoma" pitchFamily="34" charset="0"/>
                <a:cs typeface="Consolas" pitchFamily="49" charset="0"/>
              </a:rPr>
              <a:t>void</a:t>
            </a:r>
            <a:r>
              <a:rPr lang="en-US" sz="1200" kern="0" dirty="0">
                <a:solidFill>
                  <a:srgbClr val="DADADA">
                    <a:lumMod val="40000"/>
                    <a:lumOff val="60000"/>
                  </a:srgbClr>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main() {</a:t>
            </a:r>
          </a:p>
          <a:p>
            <a:pPr>
              <a:defRPr/>
            </a:pPr>
            <a:r>
              <a:rPr lang="en-US" sz="1200" kern="0" dirty="0">
                <a:solidFill>
                  <a:srgbClr val="FFC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size = N * </a:t>
            </a:r>
            <a:r>
              <a:rPr lang="en-US" sz="1200" kern="0" dirty="0" err="1">
                <a:solidFill>
                  <a:srgbClr val="33CCCC"/>
                </a:solidFill>
                <a:latin typeface="Consolas" pitchFamily="49" charset="0"/>
                <a:ea typeface="Tahoma" pitchFamily="34" charset="0"/>
                <a:cs typeface="Consolas" pitchFamily="49" charset="0"/>
              </a:rPr>
              <a:t>sizeof</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wsize</a:t>
            </a:r>
            <a:r>
              <a:rPr lang="en-US" sz="1200" kern="0" dirty="0">
                <a:solidFill>
                  <a:sysClr val="windowText" lastClr="000000"/>
                </a:solidFill>
                <a:latin typeface="Consolas" pitchFamily="49" charset="0"/>
                <a:ea typeface="Tahoma" pitchFamily="34" charset="0"/>
                <a:cs typeface="Consolas" pitchFamily="49" charset="0"/>
              </a:rPr>
              <a:t> = (2 * RADIUS + 1) * </a:t>
            </a:r>
            <a:r>
              <a:rPr lang="en-US" sz="1200" kern="0" dirty="0" err="1">
                <a:solidFill>
                  <a:srgbClr val="33CCCC"/>
                </a:solidFill>
                <a:latin typeface="Consolas" pitchFamily="49" charset="0"/>
                <a:ea typeface="Tahoma" pitchFamily="34" charset="0"/>
                <a:cs typeface="Consolas" pitchFamily="49" charset="0"/>
              </a:rPr>
              <a:t>sizeof</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//allocate resources</a:t>
            </a:r>
          </a:p>
          <a:p>
            <a:pPr>
              <a:defRPr/>
            </a:pPr>
            <a:r>
              <a:rPr lang="en-US" sz="1200" kern="0" dirty="0">
                <a:solidFill>
                  <a:srgbClr val="33CCCC"/>
                </a:solidFill>
                <a:latin typeface="Consolas" pitchFamily="49" charset="0"/>
                <a:ea typeface="Tahoma" pitchFamily="34" charset="0"/>
                <a:cs typeface="Consolas" pitchFamily="49" charset="0"/>
              </a:rPr>
              <a:t>  float</a:t>
            </a:r>
            <a:r>
              <a:rPr lang="en-US" sz="1200" kern="0" dirty="0">
                <a:solidFill>
                  <a:sysClr val="windowText" lastClr="000000"/>
                </a:solidFill>
                <a:latin typeface="Consolas" pitchFamily="49" charset="0"/>
                <a:ea typeface="Tahoma" pitchFamily="34" charset="0"/>
                <a:cs typeface="Consolas" pitchFamily="49" charset="0"/>
              </a:rPr>
              <a:t> *weights =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wsize</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*in =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(size);</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*out=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(size); </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initializeWeights</a:t>
            </a:r>
            <a:r>
              <a:rPr lang="en-US" sz="1200" kern="0" dirty="0">
                <a:solidFill>
                  <a:sysClr val="windowText" lastClr="000000"/>
                </a:solidFill>
                <a:latin typeface="Consolas" pitchFamily="49" charset="0"/>
                <a:ea typeface="Tahoma" pitchFamily="34" charset="0"/>
                <a:cs typeface="Consolas" pitchFamily="49" charset="0"/>
              </a:rPr>
              <a:t>(weights, RADIUS);</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initializeArray</a:t>
            </a:r>
            <a:r>
              <a:rPr lang="en-US" sz="1200" kern="0" dirty="0">
                <a:solidFill>
                  <a:sysClr val="windowText" lastClr="000000"/>
                </a:solidFill>
                <a:latin typeface="Consolas" pitchFamily="49" charset="0"/>
                <a:ea typeface="Tahoma" pitchFamily="34" charset="0"/>
                <a:cs typeface="Consolas" pitchFamily="49" charset="0"/>
              </a:rPr>
              <a:t>(in, N);</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d_weights</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cudaMalloc</a:t>
            </a:r>
            <a:r>
              <a:rPr lang="en-US" sz="1200" kern="0" dirty="0">
                <a:solidFill>
                  <a:sysClr val="windowText" lastClr="000000"/>
                </a:solidFill>
                <a:latin typeface="Consolas" pitchFamily="49" charset="0"/>
                <a:ea typeface="Tahoma" pitchFamily="34" charset="0"/>
                <a:cs typeface="Consolas" pitchFamily="49" charset="0"/>
              </a:rPr>
              <a:t>(&amp;</a:t>
            </a:r>
            <a:r>
              <a:rPr lang="en-US" sz="1200" kern="0" dirty="0" err="1">
                <a:solidFill>
                  <a:sysClr val="windowText" lastClr="000000"/>
                </a:solidFill>
                <a:latin typeface="Consolas" pitchFamily="49" charset="0"/>
                <a:ea typeface="Tahoma" pitchFamily="34" charset="0"/>
                <a:cs typeface="Consolas" pitchFamily="49" charset="0"/>
              </a:rPr>
              <a:t>d_weights</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wsize</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 float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d_in</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cudaMalloc</a:t>
            </a:r>
            <a:r>
              <a:rPr lang="en-US" sz="1200" kern="0" dirty="0">
                <a:solidFill>
                  <a:sysClr val="windowText" lastClr="000000"/>
                </a:solidFill>
                <a:latin typeface="Consolas" pitchFamily="49" charset="0"/>
                <a:ea typeface="Tahoma" pitchFamily="34" charset="0"/>
                <a:cs typeface="Consolas" pitchFamily="49" charset="0"/>
              </a:rPr>
              <a:t>(&amp;</a:t>
            </a:r>
            <a:r>
              <a:rPr lang="en-US" sz="1200" kern="0" dirty="0" err="1">
                <a:solidFill>
                  <a:sysClr val="windowText" lastClr="000000"/>
                </a:solidFill>
                <a:latin typeface="Consolas" pitchFamily="49" charset="0"/>
                <a:ea typeface="Tahoma" pitchFamily="34" charset="0"/>
                <a:cs typeface="Consolas" pitchFamily="49" charset="0"/>
              </a:rPr>
              <a:t>d_in</a:t>
            </a:r>
            <a:r>
              <a:rPr lang="en-US" sz="1200" kern="0" dirty="0">
                <a:solidFill>
                  <a:sysClr val="windowText" lastClr="000000"/>
                </a:solidFill>
                <a:latin typeface="Consolas" pitchFamily="49" charset="0"/>
                <a:ea typeface="Tahoma" pitchFamily="34" charset="0"/>
                <a:cs typeface="Consolas" pitchFamily="49" charset="0"/>
              </a:rPr>
              <a:t>, size);</a:t>
            </a:r>
          </a:p>
          <a:p>
            <a:pPr>
              <a:defRPr/>
            </a:pPr>
            <a:r>
              <a:rPr lang="en-US" sz="1200" kern="0" dirty="0">
                <a:solidFill>
                  <a:srgbClr val="33CCCC"/>
                </a:solidFill>
                <a:latin typeface="Consolas" pitchFamily="49" charset="0"/>
                <a:ea typeface="Tahoma" pitchFamily="34" charset="0"/>
                <a:cs typeface="Consolas" pitchFamily="49" charset="0"/>
              </a:rPr>
              <a:t>  float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d_out</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cudaMalloc</a:t>
            </a:r>
            <a:r>
              <a:rPr lang="en-US" sz="1200" kern="0" dirty="0">
                <a:solidFill>
                  <a:sysClr val="windowText" lastClr="000000"/>
                </a:solidFill>
                <a:latin typeface="Consolas" pitchFamily="49" charset="0"/>
                <a:ea typeface="Tahoma" pitchFamily="34" charset="0"/>
                <a:cs typeface="Consolas" pitchFamily="49" charset="0"/>
              </a:rPr>
              <a:t>(&amp;</a:t>
            </a:r>
            <a:r>
              <a:rPr lang="en-US" sz="1200" kern="0" dirty="0" err="1">
                <a:solidFill>
                  <a:sysClr val="windowText" lastClr="000000"/>
                </a:solidFill>
                <a:latin typeface="Consolas" pitchFamily="49" charset="0"/>
                <a:ea typeface="Tahoma" pitchFamily="34" charset="0"/>
                <a:cs typeface="Consolas" pitchFamily="49" charset="0"/>
              </a:rPr>
              <a:t>d_out</a:t>
            </a:r>
            <a:r>
              <a:rPr lang="en-US" sz="1200" kern="0" dirty="0">
                <a:solidFill>
                  <a:sysClr val="windowText" lastClr="000000"/>
                </a:solidFill>
                <a:latin typeface="Consolas" pitchFamily="49" charset="0"/>
                <a:ea typeface="Tahoma" pitchFamily="34" charset="0"/>
                <a:cs typeface="Consolas" pitchFamily="49" charset="0"/>
              </a:rPr>
              <a:t>, size);</a:t>
            </a:r>
          </a:p>
          <a:p>
            <a:pPr>
              <a:defRPr/>
            </a:pP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cudaMemcpy</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d_weights,weights,wsize,cudaMemcpyHostToDevice</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cudaMemcpy</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d_in</a:t>
            </a:r>
            <a:r>
              <a:rPr lang="en-US" sz="1200" kern="0" dirty="0">
                <a:solidFill>
                  <a:sysClr val="windowText" lastClr="000000"/>
                </a:solidFill>
                <a:latin typeface="Consolas" pitchFamily="49" charset="0"/>
                <a:ea typeface="Tahoma" pitchFamily="34" charset="0"/>
                <a:cs typeface="Consolas" pitchFamily="49" charset="0"/>
              </a:rPr>
              <a:t>, in, size, </a:t>
            </a:r>
            <a:r>
              <a:rPr lang="en-US" sz="1200" kern="0" dirty="0" err="1">
                <a:solidFill>
                  <a:sysClr val="windowText" lastClr="000000"/>
                </a:solidFill>
                <a:latin typeface="Consolas" pitchFamily="49" charset="0"/>
                <a:ea typeface="Tahoma" pitchFamily="34" charset="0"/>
                <a:cs typeface="Consolas" pitchFamily="49" charset="0"/>
              </a:rPr>
              <a:t>cudaMemcpyHostToDevice</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applyStencil1D&lt;&lt;&lt;N/512, 512&gt;&gt;&gt;(RADIUS, N-RADIUS, </a:t>
            </a:r>
            <a:r>
              <a:rPr lang="en-US" sz="1200" kern="0" dirty="0" err="1">
                <a:solidFill>
                  <a:sysClr val="windowText" lastClr="000000"/>
                </a:solidFill>
                <a:latin typeface="Consolas" pitchFamily="49" charset="0"/>
                <a:ea typeface="Tahoma" pitchFamily="34" charset="0"/>
                <a:cs typeface="Consolas" pitchFamily="49" charset="0"/>
              </a:rPr>
              <a:t>d_weights</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d_in</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d_out</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cudaMemcpy</a:t>
            </a:r>
            <a:r>
              <a:rPr lang="en-US" sz="1200" kern="0" dirty="0">
                <a:solidFill>
                  <a:sysClr val="windowText" lastClr="000000"/>
                </a:solidFill>
                <a:latin typeface="Consolas" pitchFamily="49" charset="0"/>
                <a:ea typeface="Tahoma" pitchFamily="34" charset="0"/>
                <a:cs typeface="Consolas" pitchFamily="49" charset="0"/>
              </a:rPr>
              <a:t>(out, </a:t>
            </a:r>
            <a:r>
              <a:rPr lang="en-US" sz="1200" kern="0" dirty="0" err="1">
                <a:solidFill>
                  <a:sysClr val="windowText" lastClr="000000"/>
                </a:solidFill>
                <a:latin typeface="Consolas" pitchFamily="49" charset="0"/>
                <a:ea typeface="Tahoma" pitchFamily="34" charset="0"/>
                <a:cs typeface="Consolas" pitchFamily="49" charset="0"/>
              </a:rPr>
              <a:t>d_out</a:t>
            </a:r>
            <a:r>
              <a:rPr lang="en-US" sz="1200" kern="0" dirty="0">
                <a:solidFill>
                  <a:sysClr val="windowText" lastClr="000000"/>
                </a:solidFill>
                <a:latin typeface="Consolas" pitchFamily="49" charset="0"/>
                <a:ea typeface="Tahoma" pitchFamily="34" charset="0"/>
                <a:cs typeface="Consolas" pitchFamily="49" charset="0"/>
              </a:rPr>
              <a:t>, size, </a:t>
            </a:r>
            <a:r>
              <a:rPr lang="en-US" sz="1200" kern="0" dirty="0" err="1">
                <a:solidFill>
                  <a:sysClr val="windowText" lastClr="000000"/>
                </a:solidFill>
                <a:latin typeface="Consolas" pitchFamily="49" charset="0"/>
                <a:ea typeface="Tahoma" pitchFamily="34" charset="0"/>
                <a:cs typeface="Consolas" pitchFamily="49" charset="0"/>
              </a:rPr>
              <a:t>cudaMemcpyDeviceToHost</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rgbClr val="E78A2D"/>
                </a:solidFill>
                <a:latin typeface="Consolas" pitchFamily="49" charset="0"/>
                <a:ea typeface="Tahoma" pitchFamily="34" charset="0"/>
                <a:cs typeface="Consolas" pitchFamily="49" charset="0"/>
              </a:rPr>
              <a:t>  //free resources</a:t>
            </a:r>
          </a:p>
          <a:p>
            <a:pPr>
              <a:defRPr/>
            </a:pPr>
            <a:r>
              <a:rPr lang="en-US" sz="1200" kern="0" dirty="0">
                <a:solidFill>
                  <a:sysClr val="windowText" lastClr="000000"/>
                </a:solidFill>
                <a:latin typeface="Consolas" pitchFamily="49" charset="0"/>
                <a:ea typeface="Tahoma" pitchFamily="34" charset="0"/>
                <a:cs typeface="Consolas" pitchFamily="49" charset="0"/>
              </a:rPr>
              <a:t>  free(weights); free(in); free(out);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cudaFree</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d_weights</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cudaFree</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d_in</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cudaFree</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d_out</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a:t>
            </a:r>
          </a:p>
        </p:txBody>
      </p:sp>
      <p:sp>
        <p:nvSpPr>
          <p:cNvPr id="14" name="Oval Callout 13"/>
          <p:cNvSpPr/>
          <p:nvPr/>
        </p:nvSpPr>
        <p:spPr>
          <a:xfrm>
            <a:off x="330200" y="2869671"/>
            <a:ext cx="1676400" cy="762000"/>
          </a:xfrm>
          <a:prstGeom prst="wedgeEllipseCallout">
            <a:avLst>
              <a:gd name="adj1" fmla="val 6212"/>
              <a:gd name="adj2" fmla="val 172594"/>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sz="1600" b="1" kern="0" dirty="0">
                <a:solidFill>
                  <a:srgbClr val="000000"/>
                </a:solidFill>
                <a:latin typeface="Arial"/>
              </a:rPr>
              <a:t>The GPU kernel</a:t>
            </a:r>
          </a:p>
        </p:txBody>
      </p:sp>
      <p:sp>
        <p:nvSpPr>
          <p:cNvPr id="7" name="Rectangle 6"/>
          <p:cNvSpPr/>
          <p:nvPr/>
        </p:nvSpPr>
        <p:spPr>
          <a:xfrm>
            <a:off x="8991601" y="6541029"/>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
        <p:nvSpPr>
          <p:cNvPr id="12" name="TextBox 11"/>
          <p:cNvSpPr txBox="1"/>
          <p:nvPr/>
        </p:nvSpPr>
        <p:spPr>
          <a:xfrm>
            <a:off x="258233" y="4584700"/>
            <a:ext cx="8382000" cy="2123658"/>
          </a:xfrm>
          <a:prstGeom prst="rect">
            <a:avLst/>
          </a:prstGeom>
          <a:solidFill>
            <a:schemeClr val="bg1">
              <a:lumMod val="95000"/>
            </a:schemeClr>
          </a:solidFill>
        </p:spPr>
        <p:txBody>
          <a:bodyPr wrap="square">
            <a:spAutoFit/>
          </a:bodyPr>
          <a:lstStyle/>
          <a:p>
            <a:pPr>
              <a:defRPr/>
            </a:pPr>
            <a:r>
              <a:rPr lang="en-US" sz="1200" kern="0" dirty="0">
                <a:solidFill>
                  <a:srgbClr val="C00000"/>
                </a:solidFill>
                <a:latin typeface="Consolas" pitchFamily="49" charset="0"/>
                <a:ea typeface="Tahoma" pitchFamily="34" charset="0"/>
                <a:cs typeface="Consolas" pitchFamily="49" charset="0"/>
              </a:rPr>
              <a:t>__global__ </a:t>
            </a:r>
            <a:r>
              <a:rPr lang="en-US" sz="1200" kern="0" dirty="0">
                <a:solidFill>
                  <a:srgbClr val="33CCCC"/>
                </a:solidFill>
                <a:latin typeface="Consolas" pitchFamily="49" charset="0"/>
                <a:ea typeface="Tahoma" pitchFamily="34" charset="0"/>
                <a:cs typeface="Consolas" pitchFamily="49" charset="0"/>
              </a:rPr>
              <a:t>void</a:t>
            </a:r>
            <a:r>
              <a:rPr lang="en-US" sz="1200" kern="0" dirty="0">
                <a:solidFill>
                  <a:sysClr val="windowText" lastClr="000000"/>
                </a:solidFill>
                <a:latin typeface="Consolas" pitchFamily="49" charset="0"/>
                <a:ea typeface="Tahoma" pitchFamily="34" charset="0"/>
                <a:cs typeface="Consolas" pitchFamily="49" charset="0"/>
              </a:rPr>
              <a:t> applyStencil1D(</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sIdx</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eIdx</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const</a:t>
            </a:r>
            <a:r>
              <a:rPr lang="en-US" sz="1200" kern="0" dirty="0">
                <a:solidFill>
                  <a:srgbClr val="33CCCC"/>
                </a:solidFill>
                <a:latin typeface="Consolas" pitchFamily="49" charset="0"/>
                <a:ea typeface="Tahoma" pitchFamily="34" charset="0"/>
                <a:cs typeface="Consolas" pitchFamily="49" charset="0"/>
              </a:rPr>
              <a:t> float </a:t>
            </a:r>
            <a:r>
              <a:rPr lang="en-US" sz="1200" kern="0" dirty="0">
                <a:solidFill>
                  <a:sysClr val="windowText" lastClr="000000"/>
                </a:solidFill>
                <a:latin typeface="Consolas" pitchFamily="49" charset="0"/>
                <a:ea typeface="Tahoma" pitchFamily="34" charset="0"/>
                <a:cs typeface="Consolas" pitchFamily="49" charset="0"/>
              </a:rPr>
              <a:t>*weights,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*in,</a:t>
            </a:r>
            <a:r>
              <a:rPr lang="en-US" sz="1200" kern="0" dirty="0">
                <a:solidFill>
                  <a:srgbClr val="33CCCC"/>
                </a:solidFill>
                <a:latin typeface="Consolas" pitchFamily="49" charset="0"/>
                <a:ea typeface="Tahoma" pitchFamily="34" charset="0"/>
                <a:cs typeface="Consolas" pitchFamily="49" charset="0"/>
              </a:rPr>
              <a:t> float </a:t>
            </a:r>
            <a:r>
              <a:rPr lang="en-US" sz="1200" kern="0" dirty="0">
                <a:solidFill>
                  <a:sysClr val="windowText" lastClr="000000"/>
                </a:solidFill>
                <a:latin typeface="Consolas" pitchFamily="49" charset="0"/>
                <a:ea typeface="Tahoma" pitchFamily="34" charset="0"/>
                <a:cs typeface="Consolas" pitchFamily="49" charset="0"/>
              </a:rPr>
              <a:t>*out) {</a:t>
            </a:r>
          </a:p>
          <a:p>
            <a:pPr>
              <a:defRPr/>
            </a:pPr>
            <a:r>
              <a:rPr lang="en-US" sz="1200" kern="0" dirty="0">
                <a:solidFill>
                  <a:srgbClr val="33CCCC"/>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33CCCC"/>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i = </a:t>
            </a:r>
            <a:r>
              <a:rPr lang="en-US" sz="1200" kern="0" dirty="0" err="1">
                <a:solidFill>
                  <a:sysClr val="windowText" lastClr="000000"/>
                </a:solidFill>
                <a:latin typeface="Consolas" pitchFamily="49" charset="0"/>
                <a:ea typeface="Tahoma" pitchFamily="34" charset="0"/>
                <a:cs typeface="Consolas" pitchFamily="49" charset="0"/>
              </a:rPr>
              <a:t>sIdx</a:t>
            </a:r>
            <a:r>
              <a:rPr lang="en-US" sz="1200" kern="0" dirty="0">
                <a:solidFill>
                  <a:sysClr val="windowText" lastClr="000000"/>
                </a:solidFill>
                <a:latin typeface="Consolas" pitchFamily="49" charset="0"/>
                <a:ea typeface="Tahoma" pitchFamily="34" charset="0"/>
                <a:cs typeface="Consolas" pitchFamily="49" charset="0"/>
              </a:rPr>
              <a:t> + </a:t>
            </a:r>
            <a:r>
              <a:rPr lang="en-US" sz="1200" kern="0" dirty="0" err="1">
                <a:solidFill>
                  <a:sysClr val="windowText" lastClr="000000"/>
                </a:solidFill>
                <a:latin typeface="Consolas" pitchFamily="49" charset="0"/>
                <a:ea typeface="Tahoma" pitchFamily="34" charset="0"/>
                <a:cs typeface="Consolas" pitchFamily="49" charset="0"/>
              </a:rPr>
              <a:t>blockIdx.x</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blockDim.x</a:t>
            </a:r>
            <a:r>
              <a:rPr lang="en-US" sz="1200" kern="0" dirty="0">
                <a:solidFill>
                  <a:sysClr val="windowText" lastClr="000000"/>
                </a:solidFill>
                <a:latin typeface="Consolas" pitchFamily="49" charset="0"/>
                <a:ea typeface="Tahoma" pitchFamily="34" charset="0"/>
                <a:cs typeface="Consolas" pitchFamily="49" charset="0"/>
              </a:rPr>
              <a:t> + </a:t>
            </a:r>
            <a:r>
              <a:rPr lang="en-US" sz="1200" kern="0" dirty="0" err="1">
                <a:solidFill>
                  <a:sysClr val="windowText" lastClr="000000"/>
                </a:solidFill>
                <a:latin typeface="Consolas" pitchFamily="49" charset="0"/>
                <a:ea typeface="Tahoma" pitchFamily="34" charset="0"/>
                <a:cs typeface="Consolas" pitchFamily="49" charset="0"/>
              </a:rPr>
              <a:t>threadIdx.x</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if</a:t>
            </a:r>
            <a:r>
              <a:rPr lang="en-US" sz="1200" kern="0" dirty="0">
                <a:solidFill>
                  <a:sysClr val="windowText" lastClr="000000"/>
                </a:solidFill>
                <a:latin typeface="Consolas" pitchFamily="49" charset="0"/>
                <a:ea typeface="Tahoma" pitchFamily="34" charset="0"/>
                <a:cs typeface="Consolas" pitchFamily="49" charset="0"/>
              </a:rPr>
              <a:t>( i &lt; </a:t>
            </a:r>
            <a:r>
              <a:rPr lang="en-US" sz="1200" kern="0" dirty="0" err="1">
                <a:solidFill>
                  <a:sysClr val="windowText" lastClr="000000"/>
                </a:solidFill>
                <a:latin typeface="Consolas" pitchFamily="49" charset="0"/>
                <a:ea typeface="Tahoma" pitchFamily="34" charset="0"/>
                <a:cs typeface="Consolas" pitchFamily="49" charset="0"/>
              </a:rPr>
              <a:t>eIdx</a:t>
            </a:r>
            <a:r>
              <a:rPr lang="en-US" sz="1200" kern="0" dirty="0">
                <a:solidFill>
                  <a:sysClr val="windowText" lastClr="000000"/>
                </a:solidFill>
                <a:latin typeface="Consolas" pitchFamily="49" charset="0"/>
                <a:ea typeface="Tahoma" pitchFamily="34" charset="0"/>
                <a:cs typeface="Consolas" pitchFamily="49" charset="0"/>
              </a:rPr>
              <a:t> ) {</a:t>
            </a:r>
          </a:p>
          <a:p>
            <a:pPr>
              <a:defRPr/>
            </a:pPr>
            <a:r>
              <a:rPr lang="en-US" sz="1200" kern="0" dirty="0">
                <a:solidFill>
                  <a:sysClr val="windowText" lastClr="000000"/>
                </a:solidFill>
                <a:latin typeface="Consolas" pitchFamily="49" charset="0"/>
                <a:ea typeface="Tahoma" pitchFamily="34" charset="0"/>
                <a:cs typeface="Consolas" pitchFamily="49" charset="0"/>
              </a:rPr>
              <a:t>    out[i] = 0;</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//loop over all elements in the stencil</a:t>
            </a:r>
            <a:endParaRPr lang="en-US" sz="1200" kern="0" dirty="0">
              <a:solidFill>
                <a:sysClr val="windowText" lastClr="000000"/>
              </a:solidFill>
              <a:latin typeface="Consolas" pitchFamily="49" charset="0"/>
              <a:ea typeface="Tahoma" pitchFamily="34" charset="0"/>
              <a:cs typeface="Consolas" pitchFamily="49" charset="0"/>
            </a:endParaRP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for</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j = -RADIUS; j &lt;= RADIUS; j++) {</a:t>
            </a:r>
          </a:p>
          <a:p>
            <a:pPr>
              <a:defRPr/>
            </a:pPr>
            <a:r>
              <a:rPr lang="en-US" sz="1200" kern="0" dirty="0">
                <a:solidFill>
                  <a:sysClr val="windowText" lastClr="000000"/>
                </a:solidFill>
                <a:latin typeface="Consolas" pitchFamily="49" charset="0"/>
                <a:ea typeface="Tahoma" pitchFamily="34" charset="0"/>
                <a:cs typeface="Consolas" pitchFamily="49" charset="0"/>
              </a:rPr>
              <a:t>      out[i] += weights[j + RADIUS] * in[i + j];</a:t>
            </a:r>
          </a:p>
          <a:p>
            <a:pPr>
              <a:defRPr/>
            </a:pP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ysClr val="windowText" lastClr="000000"/>
                </a:solidFill>
                <a:latin typeface="Consolas" pitchFamily="49" charset="0"/>
                <a:ea typeface="Tahoma" pitchFamily="34" charset="0"/>
                <a:cs typeface="Consolas" pitchFamily="49" charset="0"/>
              </a:rPr>
              <a:t>    out[i] = out[i] / (2 * RADIUS + 1);</a:t>
            </a:r>
          </a:p>
          <a:p>
            <a:pPr>
              <a:defRPr/>
            </a:pP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ysClr val="windowText" lastClr="000000"/>
                </a:solidFill>
                <a:latin typeface="Consolas" pitchFamily="49" charset="0"/>
                <a:ea typeface="Tahoma" pitchFamily="34" charset="0"/>
                <a:cs typeface="Consolas" pitchFamily="49" charset="0"/>
              </a:rPr>
              <a:t>}</a:t>
            </a:r>
          </a:p>
        </p:txBody>
      </p:sp>
    </p:spTree>
    <p:extLst>
      <p:ext uri="{BB962C8B-B14F-4D97-AF65-F5344CB8AC3E}">
        <p14:creationId xmlns:p14="http://schemas.microsoft.com/office/powerpoint/2010/main" val="69768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5"/>
          <p:cNvSpPr>
            <a:spLocks noGrp="1"/>
          </p:cNvSpPr>
          <p:nvPr>
            <p:ph type="title"/>
          </p:nvPr>
        </p:nvSpPr>
        <p:spPr>
          <a:xfrm>
            <a:off x="0" y="0"/>
            <a:ext cx="4402667" cy="823393"/>
          </a:xfrm>
        </p:spPr>
        <p:txBody>
          <a:bodyPr>
            <a:normAutofit/>
          </a:bodyPr>
          <a:lstStyle/>
          <a:p>
            <a:r>
              <a:rPr lang="en-US" sz="2800" dirty="0"/>
              <a:t>The Parallel Implementation</a:t>
            </a:r>
          </a:p>
        </p:txBody>
      </p:sp>
      <p:sp>
        <p:nvSpPr>
          <p:cNvPr id="2" name="Slide Number Placeholder 1"/>
          <p:cNvSpPr>
            <a:spLocks noGrp="1"/>
          </p:cNvSpPr>
          <p:nvPr>
            <p:ph type="sldNum" sz="quarter" idx="12"/>
          </p:nvPr>
        </p:nvSpPr>
        <p:spPr>
          <a:prstGeom prst="rect">
            <a:avLst/>
          </a:prstGeom>
        </p:spPr>
        <p:txBody>
          <a:bodyPr/>
          <a:lstStyle/>
          <a:p>
            <a:pPr>
              <a:defRPr/>
            </a:pPr>
            <a:fld id="{38E4A508-F6B4-4EF6-A328-49E29416B536}" type="slidenum">
              <a:rPr lang="en-US"/>
              <a:pPr>
                <a:defRPr/>
              </a:pPr>
              <a:t>38</a:t>
            </a:fld>
            <a:endParaRPr lang="en-US"/>
          </a:p>
        </p:txBody>
      </p:sp>
      <p:sp>
        <p:nvSpPr>
          <p:cNvPr id="10" name="TextBox 9"/>
          <p:cNvSpPr txBox="1"/>
          <p:nvPr/>
        </p:nvSpPr>
        <p:spPr>
          <a:xfrm>
            <a:off x="4522523" y="80433"/>
            <a:ext cx="6796087" cy="4154984"/>
          </a:xfrm>
          <a:prstGeom prst="rect">
            <a:avLst/>
          </a:prstGeom>
          <a:solidFill>
            <a:schemeClr val="bg1">
              <a:lumMod val="95000"/>
            </a:schemeClr>
          </a:solidFill>
        </p:spPr>
        <p:txBody>
          <a:bodyPr wrap="square">
            <a:spAutoFit/>
          </a:bodyPr>
          <a:lstStyle/>
          <a:p>
            <a:pPr>
              <a:defRPr/>
            </a:pPr>
            <a:r>
              <a:rPr lang="en-US" sz="1200" kern="0" dirty="0">
                <a:solidFill>
                  <a:srgbClr val="33CCCC"/>
                </a:solidFill>
                <a:latin typeface="Consolas" pitchFamily="49" charset="0"/>
                <a:ea typeface="Tahoma" pitchFamily="34" charset="0"/>
                <a:cs typeface="Consolas" pitchFamily="49" charset="0"/>
              </a:rPr>
              <a:t>void</a:t>
            </a:r>
            <a:r>
              <a:rPr lang="en-US" sz="1200" kern="0" dirty="0">
                <a:solidFill>
                  <a:srgbClr val="DADADA">
                    <a:lumMod val="40000"/>
                    <a:lumOff val="60000"/>
                  </a:srgbClr>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main() {</a:t>
            </a:r>
          </a:p>
          <a:p>
            <a:pPr>
              <a:defRPr/>
            </a:pPr>
            <a:r>
              <a:rPr lang="en-US" sz="1200" kern="0" dirty="0">
                <a:solidFill>
                  <a:srgbClr val="FFC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size = N * </a:t>
            </a:r>
            <a:r>
              <a:rPr lang="en-US" sz="1200" kern="0" dirty="0" err="1">
                <a:solidFill>
                  <a:srgbClr val="33CCCC"/>
                </a:solidFill>
                <a:latin typeface="Consolas" pitchFamily="49" charset="0"/>
                <a:ea typeface="Tahoma" pitchFamily="34" charset="0"/>
                <a:cs typeface="Consolas" pitchFamily="49" charset="0"/>
              </a:rPr>
              <a:t>sizeof</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wsize</a:t>
            </a:r>
            <a:r>
              <a:rPr lang="en-US" sz="1200" kern="0" dirty="0">
                <a:solidFill>
                  <a:sysClr val="windowText" lastClr="000000"/>
                </a:solidFill>
                <a:latin typeface="Consolas" pitchFamily="49" charset="0"/>
                <a:ea typeface="Tahoma" pitchFamily="34" charset="0"/>
                <a:cs typeface="Consolas" pitchFamily="49" charset="0"/>
              </a:rPr>
              <a:t> = (2 * RADIUS + 1) * </a:t>
            </a:r>
            <a:r>
              <a:rPr lang="en-US" sz="1200" kern="0" dirty="0" err="1">
                <a:solidFill>
                  <a:srgbClr val="33CCCC"/>
                </a:solidFill>
                <a:latin typeface="Consolas" pitchFamily="49" charset="0"/>
                <a:ea typeface="Tahoma" pitchFamily="34" charset="0"/>
                <a:cs typeface="Consolas" pitchFamily="49" charset="0"/>
              </a:rPr>
              <a:t>sizeof</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//allocate resources</a:t>
            </a:r>
          </a:p>
          <a:p>
            <a:pPr>
              <a:defRPr/>
            </a:pPr>
            <a:r>
              <a:rPr lang="en-US" sz="1200" kern="0" dirty="0">
                <a:solidFill>
                  <a:srgbClr val="33CCCC"/>
                </a:solidFill>
                <a:latin typeface="Consolas" pitchFamily="49" charset="0"/>
                <a:ea typeface="Tahoma" pitchFamily="34" charset="0"/>
                <a:cs typeface="Consolas" pitchFamily="49" charset="0"/>
              </a:rPr>
              <a:t>  float</a:t>
            </a:r>
            <a:r>
              <a:rPr lang="en-US" sz="1200" kern="0" dirty="0">
                <a:solidFill>
                  <a:sysClr val="windowText" lastClr="000000"/>
                </a:solidFill>
                <a:latin typeface="Consolas" pitchFamily="49" charset="0"/>
                <a:ea typeface="Tahoma" pitchFamily="34" charset="0"/>
                <a:cs typeface="Consolas" pitchFamily="49" charset="0"/>
              </a:rPr>
              <a:t> *weights =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wsize</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*in =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(size);</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*out=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malloc</a:t>
            </a:r>
            <a:r>
              <a:rPr lang="en-US" sz="1200" kern="0" dirty="0">
                <a:solidFill>
                  <a:sysClr val="windowText" lastClr="000000"/>
                </a:solidFill>
                <a:latin typeface="Consolas" pitchFamily="49" charset="0"/>
                <a:ea typeface="Tahoma" pitchFamily="34" charset="0"/>
                <a:cs typeface="Consolas" pitchFamily="49" charset="0"/>
              </a:rPr>
              <a:t>(size); </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initializeWeights</a:t>
            </a:r>
            <a:r>
              <a:rPr lang="en-US" sz="1200" kern="0" dirty="0">
                <a:solidFill>
                  <a:sysClr val="windowText" lastClr="000000"/>
                </a:solidFill>
                <a:latin typeface="Consolas" pitchFamily="49" charset="0"/>
                <a:ea typeface="Tahoma" pitchFamily="34" charset="0"/>
                <a:cs typeface="Consolas" pitchFamily="49" charset="0"/>
              </a:rPr>
              <a:t>(weights, RADIUS);</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initializeArray</a:t>
            </a:r>
            <a:r>
              <a:rPr lang="en-US" sz="1200" kern="0" dirty="0">
                <a:solidFill>
                  <a:sysClr val="windowText" lastClr="000000"/>
                </a:solidFill>
                <a:latin typeface="Consolas" pitchFamily="49" charset="0"/>
                <a:ea typeface="Tahoma" pitchFamily="34" charset="0"/>
                <a:cs typeface="Consolas" pitchFamily="49" charset="0"/>
              </a:rPr>
              <a:t>(in, N);</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float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d_weights</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cudaMalloc</a:t>
            </a:r>
            <a:r>
              <a:rPr lang="en-US" sz="1200" kern="0" dirty="0">
                <a:solidFill>
                  <a:sysClr val="windowText" lastClr="000000"/>
                </a:solidFill>
                <a:latin typeface="Consolas" pitchFamily="49" charset="0"/>
                <a:ea typeface="Tahoma" pitchFamily="34" charset="0"/>
                <a:cs typeface="Consolas" pitchFamily="49" charset="0"/>
              </a:rPr>
              <a:t>(&amp;</a:t>
            </a:r>
            <a:r>
              <a:rPr lang="en-US" sz="1200" kern="0" dirty="0" err="1">
                <a:solidFill>
                  <a:sysClr val="windowText" lastClr="000000"/>
                </a:solidFill>
                <a:latin typeface="Consolas" pitchFamily="49" charset="0"/>
                <a:ea typeface="Tahoma" pitchFamily="34" charset="0"/>
                <a:cs typeface="Consolas" pitchFamily="49" charset="0"/>
              </a:rPr>
              <a:t>d_weights</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wsize</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 float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d_in</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cudaMalloc</a:t>
            </a:r>
            <a:r>
              <a:rPr lang="en-US" sz="1200" kern="0" dirty="0">
                <a:solidFill>
                  <a:sysClr val="windowText" lastClr="000000"/>
                </a:solidFill>
                <a:latin typeface="Consolas" pitchFamily="49" charset="0"/>
                <a:ea typeface="Tahoma" pitchFamily="34" charset="0"/>
                <a:cs typeface="Consolas" pitchFamily="49" charset="0"/>
              </a:rPr>
              <a:t>(&amp;</a:t>
            </a:r>
            <a:r>
              <a:rPr lang="en-US" sz="1200" kern="0" dirty="0" err="1">
                <a:solidFill>
                  <a:sysClr val="windowText" lastClr="000000"/>
                </a:solidFill>
                <a:latin typeface="Consolas" pitchFamily="49" charset="0"/>
                <a:ea typeface="Tahoma" pitchFamily="34" charset="0"/>
                <a:cs typeface="Consolas" pitchFamily="49" charset="0"/>
              </a:rPr>
              <a:t>d_in</a:t>
            </a:r>
            <a:r>
              <a:rPr lang="en-US" sz="1200" kern="0" dirty="0">
                <a:solidFill>
                  <a:sysClr val="windowText" lastClr="000000"/>
                </a:solidFill>
                <a:latin typeface="Consolas" pitchFamily="49" charset="0"/>
                <a:ea typeface="Tahoma" pitchFamily="34" charset="0"/>
                <a:cs typeface="Consolas" pitchFamily="49" charset="0"/>
              </a:rPr>
              <a:t>, size);</a:t>
            </a:r>
          </a:p>
          <a:p>
            <a:pPr>
              <a:defRPr/>
            </a:pPr>
            <a:r>
              <a:rPr lang="en-US" sz="1200" kern="0" dirty="0">
                <a:solidFill>
                  <a:srgbClr val="33CCCC"/>
                </a:solidFill>
                <a:latin typeface="Consolas" pitchFamily="49" charset="0"/>
                <a:ea typeface="Tahoma" pitchFamily="34" charset="0"/>
                <a:cs typeface="Consolas" pitchFamily="49" charset="0"/>
              </a:rPr>
              <a:t>  float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d_out</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cudaMalloc</a:t>
            </a:r>
            <a:r>
              <a:rPr lang="en-US" sz="1200" kern="0" dirty="0">
                <a:solidFill>
                  <a:sysClr val="windowText" lastClr="000000"/>
                </a:solidFill>
                <a:latin typeface="Consolas" pitchFamily="49" charset="0"/>
                <a:ea typeface="Tahoma" pitchFamily="34" charset="0"/>
                <a:cs typeface="Consolas" pitchFamily="49" charset="0"/>
              </a:rPr>
              <a:t>(&amp;</a:t>
            </a:r>
            <a:r>
              <a:rPr lang="en-US" sz="1200" kern="0" dirty="0" err="1">
                <a:solidFill>
                  <a:sysClr val="windowText" lastClr="000000"/>
                </a:solidFill>
                <a:latin typeface="Consolas" pitchFamily="49" charset="0"/>
                <a:ea typeface="Tahoma" pitchFamily="34" charset="0"/>
                <a:cs typeface="Consolas" pitchFamily="49" charset="0"/>
              </a:rPr>
              <a:t>d_out</a:t>
            </a:r>
            <a:r>
              <a:rPr lang="en-US" sz="1200" kern="0" dirty="0">
                <a:solidFill>
                  <a:sysClr val="windowText" lastClr="000000"/>
                </a:solidFill>
                <a:latin typeface="Consolas" pitchFamily="49" charset="0"/>
                <a:ea typeface="Tahoma" pitchFamily="34" charset="0"/>
                <a:cs typeface="Consolas" pitchFamily="49" charset="0"/>
              </a:rPr>
              <a:t>, size);</a:t>
            </a:r>
          </a:p>
          <a:p>
            <a:pPr>
              <a:defRPr/>
            </a:pP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cudaMemcpy</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d_weights,weights,wsize,cudaMemcpyHostToDevice</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cudaMemcpy</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d_in</a:t>
            </a:r>
            <a:r>
              <a:rPr lang="en-US" sz="1200" kern="0" dirty="0">
                <a:solidFill>
                  <a:sysClr val="windowText" lastClr="000000"/>
                </a:solidFill>
                <a:latin typeface="Consolas" pitchFamily="49" charset="0"/>
                <a:ea typeface="Tahoma" pitchFamily="34" charset="0"/>
                <a:cs typeface="Consolas" pitchFamily="49" charset="0"/>
              </a:rPr>
              <a:t>, in, size, </a:t>
            </a:r>
            <a:r>
              <a:rPr lang="en-US" sz="1200" kern="0" dirty="0" err="1">
                <a:solidFill>
                  <a:sysClr val="windowText" lastClr="000000"/>
                </a:solidFill>
                <a:latin typeface="Consolas" pitchFamily="49" charset="0"/>
                <a:ea typeface="Tahoma" pitchFamily="34" charset="0"/>
                <a:cs typeface="Consolas" pitchFamily="49" charset="0"/>
              </a:rPr>
              <a:t>cudaMemcpyHostToDevice</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applyStencil1D&lt;&lt;&lt;N/512, 512&gt;&gt;&gt;(RADIUS, N-RADIUS, </a:t>
            </a:r>
            <a:r>
              <a:rPr lang="en-US" sz="1200" kern="0" dirty="0" err="1">
                <a:solidFill>
                  <a:sysClr val="windowText" lastClr="000000"/>
                </a:solidFill>
                <a:latin typeface="Consolas" pitchFamily="49" charset="0"/>
                <a:ea typeface="Tahoma" pitchFamily="34" charset="0"/>
                <a:cs typeface="Consolas" pitchFamily="49" charset="0"/>
              </a:rPr>
              <a:t>d_weights</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d_in</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d_out</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cudaMemcpy</a:t>
            </a:r>
            <a:r>
              <a:rPr lang="en-US" sz="1200" kern="0" dirty="0">
                <a:solidFill>
                  <a:sysClr val="windowText" lastClr="000000"/>
                </a:solidFill>
                <a:latin typeface="Consolas" pitchFamily="49" charset="0"/>
                <a:ea typeface="Tahoma" pitchFamily="34" charset="0"/>
                <a:cs typeface="Consolas" pitchFamily="49" charset="0"/>
              </a:rPr>
              <a:t>(out, </a:t>
            </a:r>
            <a:r>
              <a:rPr lang="en-US" sz="1200" kern="0" dirty="0" err="1">
                <a:solidFill>
                  <a:sysClr val="windowText" lastClr="000000"/>
                </a:solidFill>
                <a:latin typeface="Consolas" pitchFamily="49" charset="0"/>
                <a:ea typeface="Tahoma" pitchFamily="34" charset="0"/>
                <a:cs typeface="Consolas" pitchFamily="49" charset="0"/>
              </a:rPr>
              <a:t>d_out</a:t>
            </a:r>
            <a:r>
              <a:rPr lang="en-US" sz="1200" kern="0" dirty="0">
                <a:solidFill>
                  <a:sysClr val="windowText" lastClr="000000"/>
                </a:solidFill>
                <a:latin typeface="Consolas" pitchFamily="49" charset="0"/>
                <a:ea typeface="Tahoma" pitchFamily="34" charset="0"/>
                <a:cs typeface="Consolas" pitchFamily="49" charset="0"/>
              </a:rPr>
              <a:t>, size, </a:t>
            </a:r>
            <a:r>
              <a:rPr lang="en-US" sz="1200" kern="0" dirty="0" err="1">
                <a:solidFill>
                  <a:sysClr val="windowText" lastClr="000000"/>
                </a:solidFill>
                <a:latin typeface="Consolas" pitchFamily="49" charset="0"/>
                <a:ea typeface="Tahoma" pitchFamily="34" charset="0"/>
                <a:cs typeface="Consolas" pitchFamily="49" charset="0"/>
              </a:rPr>
              <a:t>cudaMemcpyDeviceToHost</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rgbClr val="E78A2D"/>
                </a:solidFill>
                <a:latin typeface="Consolas" pitchFamily="49" charset="0"/>
                <a:ea typeface="Tahoma" pitchFamily="34" charset="0"/>
                <a:cs typeface="Consolas" pitchFamily="49" charset="0"/>
              </a:rPr>
              <a:t>  //free resources</a:t>
            </a:r>
          </a:p>
          <a:p>
            <a:pPr>
              <a:defRPr/>
            </a:pPr>
            <a:r>
              <a:rPr lang="en-US" sz="1200" kern="0" dirty="0">
                <a:solidFill>
                  <a:sysClr val="windowText" lastClr="000000"/>
                </a:solidFill>
                <a:latin typeface="Consolas" pitchFamily="49" charset="0"/>
                <a:ea typeface="Tahoma" pitchFamily="34" charset="0"/>
                <a:cs typeface="Consolas" pitchFamily="49" charset="0"/>
              </a:rPr>
              <a:t>  free(weights); free(in); free(out);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cudaFree</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d_weights</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cudaFree</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d_in</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cudaFree</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d_out</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a:t>
            </a:r>
          </a:p>
        </p:txBody>
      </p:sp>
      <p:sp>
        <p:nvSpPr>
          <p:cNvPr id="7" name="Rectangle 6"/>
          <p:cNvSpPr/>
          <p:nvPr/>
        </p:nvSpPr>
        <p:spPr>
          <a:xfrm>
            <a:off x="8991601" y="6541029"/>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
        <p:nvSpPr>
          <p:cNvPr id="12" name="TextBox 11"/>
          <p:cNvSpPr txBox="1"/>
          <p:nvPr/>
        </p:nvSpPr>
        <p:spPr>
          <a:xfrm>
            <a:off x="258233" y="4584700"/>
            <a:ext cx="8382000" cy="2123658"/>
          </a:xfrm>
          <a:prstGeom prst="rect">
            <a:avLst/>
          </a:prstGeom>
          <a:solidFill>
            <a:schemeClr val="bg1">
              <a:lumMod val="95000"/>
            </a:schemeClr>
          </a:solidFill>
        </p:spPr>
        <p:txBody>
          <a:bodyPr wrap="square">
            <a:spAutoFit/>
          </a:bodyPr>
          <a:lstStyle/>
          <a:p>
            <a:pPr>
              <a:defRPr/>
            </a:pPr>
            <a:r>
              <a:rPr lang="en-US" sz="1200" kern="0" dirty="0">
                <a:solidFill>
                  <a:srgbClr val="C00000"/>
                </a:solidFill>
                <a:latin typeface="Consolas" pitchFamily="49" charset="0"/>
                <a:ea typeface="Tahoma" pitchFamily="34" charset="0"/>
                <a:cs typeface="Consolas" pitchFamily="49" charset="0"/>
              </a:rPr>
              <a:t>__global__ </a:t>
            </a:r>
            <a:r>
              <a:rPr lang="en-US" sz="1200" kern="0" dirty="0">
                <a:solidFill>
                  <a:srgbClr val="33CCCC"/>
                </a:solidFill>
                <a:latin typeface="Consolas" pitchFamily="49" charset="0"/>
                <a:ea typeface="Tahoma" pitchFamily="34" charset="0"/>
                <a:cs typeface="Consolas" pitchFamily="49" charset="0"/>
              </a:rPr>
              <a:t>void</a:t>
            </a:r>
            <a:r>
              <a:rPr lang="en-US" sz="1200" kern="0" dirty="0">
                <a:solidFill>
                  <a:sysClr val="windowText" lastClr="000000"/>
                </a:solidFill>
                <a:latin typeface="Consolas" pitchFamily="49" charset="0"/>
                <a:ea typeface="Tahoma" pitchFamily="34" charset="0"/>
                <a:cs typeface="Consolas" pitchFamily="49" charset="0"/>
              </a:rPr>
              <a:t> applyStencil1D(</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DADADA"/>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sIdx</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ysClr val="windowText" lastClr="000000"/>
                </a:solidFill>
                <a:latin typeface="Consolas" pitchFamily="49" charset="0"/>
                <a:ea typeface="Tahoma" pitchFamily="34" charset="0"/>
                <a:cs typeface="Consolas" pitchFamily="49" charset="0"/>
              </a:rPr>
              <a:t>eIdx</a:t>
            </a: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const</a:t>
            </a:r>
            <a:r>
              <a:rPr lang="en-US" sz="1200" kern="0" dirty="0">
                <a:solidFill>
                  <a:srgbClr val="33CCCC"/>
                </a:solidFill>
                <a:latin typeface="Consolas" pitchFamily="49" charset="0"/>
                <a:ea typeface="Tahoma" pitchFamily="34" charset="0"/>
                <a:cs typeface="Consolas" pitchFamily="49" charset="0"/>
              </a:rPr>
              <a:t> float </a:t>
            </a:r>
            <a:r>
              <a:rPr lang="en-US" sz="1200" kern="0" dirty="0">
                <a:solidFill>
                  <a:sysClr val="windowText" lastClr="000000"/>
                </a:solidFill>
                <a:latin typeface="Consolas" pitchFamily="49" charset="0"/>
                <a:ea typeface="Tahoma" pitchFamily="34" charset="0"/>
                <a:cs typeface="Consolas" pitchFamily="49" charset="0"/>
              </a:rPr>
              <a:t>*weights, </a:t>
            </a:r>
            <a:r>
              <a:rPr lang="en-US" sz="1200" kern="0" dirty="0">
                <a:solidFill>
                  <a:srgbClr val="33CCCC"/>
                </a:solidFill>
                <a:latin typeface="Consolas" pitchFamily="49" charset="0"/>
                <a:ea typeface="Tahoma" pitchFamily="34" charset="0"/>
                <a:cs typeface="Consolas" pitchFamily="49" charset="0"/>
              </a:rPr>
              <a:t>float</a:t>
            </a:r>
            <a:r>
              <a:rPr lang="en-US" sz="1200" kern="0" dirty="0">
                <a:solidFill>
                  <a:sysClr val="windowText" lastClr="000000"/>
                </a:solidFill>
                <a:latin typeface="Consolas" pitchFamily="49" charset="0"/>
                <a:ea typeface="Tahoma" pitchFamily="34" charset="0"/>
                <a:cs typeface="Consolas" pitchFamily="49" charset="0"/>
              </a:rPr>
              <a:t> *in,</a:t>
            </a:r>
            <a:r>
              <a:rPr lang="en-US" sz="1200" kern="0" dirty="0">
                <a:solidFill>
                  <a:srgbClr val="33CCCC"/>
                </a:solidFill>
                <a:latin typeface="Consolas" pitchFamily="49" charset="0"/>
                <a:ea typeface="Tahoma" pitchFamily="34" charset="0"/>
                <a:cs typeface="Consolas" pitchFamily="49" charset="0"/>
              </a:rPr>
              <a:t> float </a:t>
            </a:r>
            <a:r>
              <a:rPr lang="en-US" sz="1200" kern="0" dirty="0">
                <a:solidFill>
                  <a:sysClr val="windowText" lastClr="000000"/>
                </a:solidFill>
                <a:latin typeface="Consolas" pitchFamily="49" charset="0"/>
                <a:ea typeface="Tahoma" pitchFamily="34" charset="0"/>
                <a:cs typeface="Consolas" pitchFamily="49" charset="0"/>
              </a:rPr>
              <a:t>*out) {</a:t>
            </a:r>
          </a:p>
          <a:p>
            <a:pPr>
              <a:defRPr/>
            </a:pPr>
            <a:r>
              <a:rPr lang="en-US" sz="1200" kern="0" dirty="0">
                <a:solidFill>
                  <a:srgbClr val="33CCCC"/>
                </a:solidFill>
                <a:latin typeface="Consolas" pitchFamily="49" charset="0"/>
                <a:ea typeface="Tahoma" pitchFamily="34" charset="0"/>
                <a:cs typeface="Consolas" pitchFamily="49" charset="0"/>
              </a:rPr>
              <a:t>  </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rgbClr val="33CCCC"/>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i = </a:t>
            </a:r>
            <a:r>
              <a:rPr lang="en-US" sz="1200" kern="0" dirty="0" err="1">
                <a:solidFill>
                  <a:sysClr val="windowText" lastClr="000000"/>
                </a:solidFill>
                <a:latin typeface="Consolas" pitchFamily="49" charset="0"/>
                <a:ea typeface="Tahoma" pitchFamily="34" charset="0"/>
                <a:cs typeface="Consolas" pitchFamily="49" charset="0"/>
              </a:rPr>
              <a:t>sIdx</a:t>
            </a:r>
            <a:r>
              <a:rPr lang="en-US" sz="1200" kern="0" dirty="0">
                <a:solidFill>
                  <a:sysClr val="windowText" lastClr="000000"/>
                </a:solidFill>
                <a:latin typeface="Consolas" pitchFamily="49" charset="0"/>
                <a:ea typeface="Tahoma" pitchFamily="34" charset="0"/>
                <a:cs typeface="Consolas" pitchFamily="49" charset="0"/>
              </a:rPr>
              <a:t> + </a:t>
            </a:r>
            <a:r>
              <a:rPr lang="en-US" sz="1200" kern="0" dirty="0" err="1">
                <a:solidFill>
                  <a:sysClr val="windowText" lastClr="000000"/>
                </a:solidFill>
                <a:latin typeface="Consolas" pitchFamily="49" charset="0"/>
                <a:ea typeface="Tahoma" pitchFamily="34" charset="0"/>
                <a:cs typeface="Consolas" pitchFamily="49" charset="0"/>
              </a:rPr>
              <a:t>blockIdx.x</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ysClr val="windowText" lastClr="000000"/>
                </a:solidFill>
                <a:latin typeface="Consolas" pitchFamily="49" charset="0"/>
                <a:ea typeface="Tahoma" pitchFamily="34" charset="0"/>
                <a:cs typeface="Consolas" pitchFamily="49" charset="0"/>
              </a:rPr>
              <a:t>blockDim.x</a:t>
            </a:r>
            <a:r>
              <a:rPr lang="en-US" sz="1200" kern="0" dirty="0">
                <a:solidFill>
                  <a:sysClr val="windowText" lastClr="000000"/>
                </a:solidFill>
                <a:latin typeface="Consolas" pitchFamily="49" charset="0"/>
                <a:ea typeface="Tahoma" pitchFamily="34" charset="0"/>
                <a:cs typeface="Consolas" pitchFamily="49" charset="0"/>
              </a:rPr>
              <a:t> + </a:t>
            </a:r>
            <a:r>
              <a:rPr lang="en-US" sz="1200" kern="0" dirty="0" err="1">
                <a:solidFill>
                  <a:sysClr val="windowText" lastClr="000000"/>
                </a:solidFill>
                <a:latin typeface="Consolas" pitchFamily="49" charset="0"/>
                <a:ea typeface="Tahoma" pitchFamily="34" charset="0"/>
                <a:cs typeface="Consolas" pitchFamily="49" charset="0"/>
              </a:rPr>
              <a:t>threadIdx.x</a:t>
            </a:r>
            <a:r>
              <a:rPr lang="en-US" sz="1200" kern="0" dirty="0">
                <a:solidFill>
                  <a:sysClr val="windowText" lastClr="000000"/>
                </a:solidFill>
                <a:latin typeface="Consolas" pitchFamily="49" charset="0"/>
                <a:ea typeface="Tahoma" pitchFamily="34" charset="0"/>
                <a:cs typeface="Consolas" pitchFamily="49" charset="0"/>
              </a:rPr>
              <a:t>;</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if</a:t>
            </a:r>
            <a:r>
              <a:rPr lang="en-US" sz="1200" kern="0" dirty="0">
                <a:solidFill>
                  <a:sysClr val="windowText" lastClr="000000"/>
                </a:solidFill>
                <a:latin typeface="Consolas" pitchFamily="49" charset="0"/>
                <a:ea typeface="Tahoma" pitchFamily="34" charset="0"/>
                <a:cs typeface="Consolas" pitchFamily="49" charset="0"/>
              </a:rPr>
              <a:t>( i &lt; </a:t>
            </a:r>
            <a:r>
              <a:rPr lang="en-US" sz="1200" kern="0" dirty="0" err="1">
                <a:solidFill>
                  <a:sysClr val="windowText" lastClr="000000"/>
                </a:solidFill>
                <a:latin typeface="Consolas" pitchFamily="49" charset="0"/>
                <a:ea typeface="Tahoma" pitchFamily="34" charset="0"/>
                <a:cs typeface="Consolas" pitchFamily="49" charset="0"/>
              </a:rPr>
              <a:t>eIdx</a:t>
            </a:r>
            <a:r>
              <a:rPr lang="en-US" sz="1200" kern="0" dirty="0">
                <a:solidFill>
                  <a:sysClr val="windowText" lastClr="000000"/>
                </a:solidFill>
                <a:latin typeface="Consolas" pitchFamily="49" charset="0"/>
                <a:ea typeface="Tahoma" pitchFamily="34" charset="0"/>
                <a:cs typeface="Consolas" pitchFamily="49" charset="0"/>
              </a:rPr>
              <a:t> ) {</a:t>
            </a:r>
          </a:p>
          <a:p>
            <a:pPr>
              <a:defRPr/>
            </a:pPr>
            <a:r>
              <a:rPr lang="en-US" sz="1200" kern="0" dirty="0">
                <a:solidFill>
                  <a:sysClr val="windowText" lastClr="000000"/>
                </a:solidFill>
                <a:latin typeface="Consolas" pitchFamily="49" charset="0"/>
                <a:ea typeface="Tahoma" pitchFamily="34" charset="0"/>
                <a:cs typeface="Consolas" pitchFamily="49" charset="0"/>
              </a:rPr>
              <a:t>    out[i] = 0;</a:t>
            </a: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E78A2D"/>
                </a:solidFill>
                <a:latin typeface="Consolas" pitchFamily="49" charset="0"/>
                <a:ea typeface="Tahoma" pitchFamily="34" charset="0"/>
                <a:cs typeface="Consolas" pitchFamily="49" charset="0"/>
              </a:rPr>
              <a:t>//loop over all elements in the stencil</a:t>
            </a:r>
            <a:endParaRPr lang="en-US" sz="1200" kern="0" dirty="0">
              <a:solidFill>
                <a:sysClr val="windowText" lastClr="000000"/>
              </a:solidFill>
              <a:latin typeface="Consolas" pitchFamily="49" charset="0"/>
              <a:ea typeface="Tahoma" pitchFamily="34" charset="0"/>
              <a:cs typeface="Consolas" pitchFamily="49" charset="0"/>
            </a:endParaRPr>
          </a:p>
          <a:p>
            <a:pPr>
              <a:defRPr/>
            </a:pPr>
            <a:r>
              <a:rPr lang="en-US" sz="1200" kern="0" dirty="0">
                <a:solidFill>
                  <a:sysClr val="windowText" lastClr="000000"/>
                </a:solidFill>
                <a:latin typeface="Consolas" pitchFamily="49" charset="0"/>
                <a:ea typeface="Tahoma" pitchFamily="34" charset="0"/>
                <a:cs typeface="Consolas" pitchFamily="49" charset="0"/>
              </a:rPr>
              <a:t>    </a:t>
            </a:r>
            <a:r>
              <a:rPr lang="en-US" sz="1200" kern="0" dirty="0">
                <a:solidFill>
                  <a:srgbClr val="33CCCC"/>
                </a:solidFill>
                <a:latin typeface="Consolas" pitchFamily="49" charset="0"/>
                <a:ea typeface="Tahoma" pitchFamily="34" charset="0"/>
                <a:cs typeface="Consolas" pitchFamily="49" charset="0"/>
              </a:rPr>
              <a:t>for</a:t>
            </a:r>
            <a:r>
              <a:rPr lang="en-US" sz="1200" kern="0" dirty="0">
                <a:solidFill>
                  <a:srgbClr val="ADE2E2"/>
                </a:solidFill>
                <a:latin typeface="Consolas" pitchFamily="49" charset="0"/>
                <a:ea typeface="Tahoma" pitchFamily="34" charset="0"/>
                <a:cs typeface="Consolas" pitchFamily="49" charset="0"/>
              </a:rPr>
              <a:t> </a:t>
            </a:r>
            <a:r>
              <a:rPr lang="en-US" sz="1200" kern="0" dirty="0">
                <a:solidFill>
                  <a:sysClr val="windowText" lastClr="000000"/>
                </a:solidFill>
                <a:latin typeface="Consolas" pitchFamily="49" charset="0"/>
                <a:ea typeface="Tahoma" pitchFamily="34" charset="0"/>
                <a:cs typeface="Consolas" pitchFamily="49" charset="0"/>
              </a:rPr>
              <a:t>(</a:t>
            </a:r>
            <a:r>
              <a:rPr lang="en-US" sz="1200" kern="0" dirty="0" err="1">
                <a:solidFill>
                  <a:srgbClr val="33CCCC"/>
                </a:solidFill>
                <a:latin typeface="Consolas" pitchFamily="49" charset="0"/>
                <a:ea typeface="Tahoma" pitchFamily="34" charset="0"/>
                <a:cs typeface="Consolas" pitchFamily="49" charset="0"/>
              </a:rPr>
              <a:t>int</a:t>
            </a:r>
            <a:r>
              <a:rPr lang="en-US" sz="1200" kern="0" dirty="0">
                <a:solidFill>
                  <a:sysClr val="windowText" lastClr="000000"/>
                </a:solidFill>
                <a:latin typeface="Consolas" pitchFamily="49" charset="0"/>
                <a:ea typeface="Tahoma" pitchFamily="34" charset="0"/>
                <a:cs typeface="Consolas" pitchFamily="49" charset="0"/>
              </a:rPr>
              <a:t> j = -RADIUS; j &lt;= RADIUS; j++) {</a:t>
            </a:r>
          </a:p>
          <a:p>
            <a:pPr>
              <a:defRPr/>
            </a:pPr>
            <a:r>
              <a:rPr lang="en-US" sz="1200" kern="0" dirty="0">
                <a:solidFill>
                  <a:sysClr val="windowText" lastClr="000000"/>
                </a:solidFill>
                <a:latin typeface="Consolas" pitchFamily="49" charset="0"/>
                <a:ea typeface="Tahoma" pitchFamily="34" charset="0"/>
                <a:cs typeface="Consolas" pitchFamily="49" charset="0"/>
              </a:rPr>
              <a:t>      out[i] += weights[j + RADIUS] * in[i + j];</a:t>
            </a:r>
          </a:p>
          <a:p>
            <a:pPr>
              <a:defRPr/>
            </a:pP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ysClr val="windowText" lastClr="000000"/>
                </a:solidFill>
                <a:latin typeface="Consolas" pitchFamily="49" charset="0"/>
                <a:ea typeface="Tahoma" pitchFamily="34" charset="0"/>
                <a:cs typeface="Consolas" pitchFamily="49" charset="0"/>
              </a:rPr>
              <a:t>    out[i] = out[i] / (2 * RADIUS + 1);</a:t>
            </a:r>
          </a:p>
          <a:p>
            <a:pPr>
              <a:defRPr/>
            </a:pPr>
            <a:r>
              <a:rPr lang="en-US" sz="1200" kern="0" dirty="0">
                <a:solidFill>
                  <a:sysClr val="windowText" lastClr="000000"/>
                </a:solidFill>
                <a:latin typeface="Consolas" pitchFamily="49" charset="0"/>
                <a:ea typeface="Tahoma" pitchFamily="34" charset="0"/>
                <a:cs typeface="Consolas" pitchFamily="49" charset="0"/>
              </a:rPr>
              <a:t>  }</a:t>
            </a:r>
          </a:p>
          <a:p>
            <a:pPr>
              <a:defRPr/>
            </a:pPr>
            <a:r>
              <a:rPr lang="en-US" sz="1200" kern="0" dirty="0">
                <a:solidFill>
                  <a:sysClr val="windowText" lastClr="000000"/>
                </a:solidFill>
                <a:latin typeface="Consolas" pitchFamily="49" charset="0"/>
                <a:ea typeface="Tahoma" pitchFamily="34" charset="0"/>
                <a:cs typeface="Consolas" pitchFamily="49" charset="0"/>
              </a:rPr>
              <a:t>}</a:t>
            </a:r>
          </a:p>
        </p:txBody>
      </p:sp>
      <p:graphicFrame>
        <p:nvGraphicFramePr>
          <p:cNvPr id="8" name="Table 7"/>
          <p:cNvGraphicFramePr>
            <a:graphicFrameLocks noGrp="1"/>
          </p:cNvGraphicFramePr>
          <p:nvPr>
            <p:extLst/>
          </p:nvPr>
        </p:nvGraphicFramePr>
        <p:xfrm>
          <a:off x="2533094" y="3301983"/>
          <a:ext cx="7502525" cy="1108076"/>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105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46" marB="4574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9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46" marB="4574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10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46" marB="4574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723632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p:cNvPicPr>
          <p:nvPr/>
        </p:nvPicPr>
        <p:blipFill>
          <a:blip r:embed="rId3" cstate="print"/>
          <a:srcRect/>
          <a:stretch>
            <a:fillRect/>
          </a:stretch>
        </p:blipFill>
        <p:spPr bwMode="auto">
          <a:xfrm>
            <a:off x="1524000" y="1463676"/>
            <a:ext cx="9105900" cy="5089525"/>
          </a:xfrm>
          <a:prstGeom prst="rect">
            <a:avLst/>
          </a:prstGeom>
          <a:noFill/>
          <a:ln w="9525">
            <a:noFill/>
            <a:miter lim="800000"/>
            <a:headEnd/>
            <a:tailEnd/>
          </a:ln>
        </p:spPr>
      </p:pic>
      <p:sp>
        <p:nvSpPr>
          <p:cNvPr id="34818" name="Title 1"/>
          <p:cNvSpPr>
            <a:spLocks noGrp="1"/>
          </p:cNvSpPr>
          <p:nvPr>
            <p:ph type="title"/>
          </p:nvPr>
        </p:nvSpPr>
        <p:spPr/>
        <p:txBody>
          <a:bodyPr/>
          <a:lstStyle/>
          <a:p>
            <a:r>
              <a:rPr lang="en-US" dirty="0"/>
              <a:t>NVIDIA Visual Profiler</a:t>
            </a:r>
          </a:p>
        </p:txBody>
      </p:sp>
      <p:sp>
        <p:nvSpPr>
          <p:cNvPr id="3" name="Slide Number Placeholder 2"/>
          <p:cNvSpPr>
            <a:spLocks noGrp="1"/>
          </p:cNvSpPr>
          <p:nvPr>
            <p:ph type="sldNum" sz="quarter" idx="12"/>
          </p:nvPr>
        </p:nvSpPr>
        <p:spPr>
          <a:prstGeom prst="rect">
            <a:avLst/>
          </a:prstGeom>
        </p:spPr>
        <p:txBody>
          <a:bodyPr/>
          <a:lstStyle/>
          <a:p>
            <a:pPr>
              <a:defRPr/>
            </a:pPr>
            <a:fld id="{1E1CD414-73BF-4BD5-92AC-1C4E222807BA}" type="slidenum">
              <a:rPr lang="en-US"/>
              <a:pPr>
                <a:defRPr/>
              </a:pPr>
              <a:t>39</a:t>
            </a:fld>
            <a:endParaRPr lang="en-US"/>
          </a:p>
        </p:txBody>
      </p:sp>
      <p:sp>
        <p:nvSpPr>
          <p:cNvPr id="4" name="Oval Callout 3"/>
          <p:cNvSpPr/>
          <p:nvPr/>
        </p:nvSpPr>
        <p:spPr>
          <a:xfrm>
            <a:off x="5562600" y="1371601"/>
            <a:ext cx="2235198" cy="907039"/>
          </a:xfrm>
          <a:prstGeom prst="wedgeEllipseCallout">
            <a:avLst>
              <a:gd name="adj1" fmla="val -56267"/>
              <a:gd name="adj2" fmla="val 127230"/>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a:solidFill>
                  <a:schemeClr val="bg1"/>
                </a:solidFill>
              </a:rPr>
              <a:t>CUDA API activity on CPU</a:t>
            </a:r>
          </a:p>
        </p:txBody>
      </p:sp>
      <p:sp>
        <p:nvSpPr>
          <p:cNvPr id="6" name="Oval Callout 5"/>
          <p:cNvSpPr/>
          <p:nvPr/>
        </p:nvSpPr>
        <p:spPr>
          <a:xfrm>
            <a:off x="6400800" y="3962401"/>
            <a:ext cx="2209800" cy="907039"/>
          </a:xfrm>
          <a:prstGeom prst="wedgeEllipseCallout">
            <a:avLst>
              <a:gd name="adj1" fmla="val -91548"/>
              <a:gd name="adj2" fmla="val -320"/>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err="1">
                <a:solidFill>
                  <a:schemeClr val="bg1"/>
                </a:solidFill>
              </a:rPr>
              <a:t>Memcpy</a:t>
            </a:r>
            <a:r>
              <a:rPr lang="en-US" sz="1600" b="1" dirty="0">
                <a:solidFill>
                  <a:schemeClr val="bg1"/>
                </a:solidFill>
              </a:rPr>
              <a:t> and kernel activity on GPU</a:t>
            </a:r>
          </a:p>
        </p:txBody>
      </p:sp>
      <p:sp>
        <p:nvSpPr>
          <p:cNvPr id="8" name="Rectangle 7"/>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
        <p:nvSpPr>
          <p:cNvPr id="2" name="Left Brace 1"/>
          <p:cNvSpPr/>
          <p:nvPr/>
        </p:nvSpPr>
        <p:spPr>
          <a:xfrm>
            <a:off x="1202267" y="3441700"/>
            <a:ext cx="241300" cy="1384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p:cNvSpPr/>
          <p:nvPr/>
        </p:nvSpPr>
        <p:spPr>
          <a:xfrm rot="16200000">
            <a:off x="-232595" y="3685272"/>
            <a:ext cx="2142959" cy="646331"/>
          </a:xfrm>
          <a:prstGeom prst="rect">
            <a:avLst/>
          </a:prstGeom>
        </p:spPr>
        <p:txBody>
          <a:bodyPr wrap="none">
            <a:spAutoFit/>
          </a:bodyPr>
          <a:lstStyle/>
          <a:p>
            <a:r>
              <a:rPr lang="en-US" dirty="0" smtClean="0"/>
              <a:t>The interesting part, </a:t>
            </a:r>
            <a:br>
              <a:rPr lang="en-US" dirty="0" smtClean="0"/>
            </a:br>
            <a:r>
              <a:rPr lang="en-US" dirty="0" smtClean="0"/>
              <a:t>done on the GPU</a:t>
            </a:r>
            <a:endParaRPr lang="en-US" dirty="0"/>
          </a:p>
        </p:txBody>
      </p:sp>
    </p:spTree>
    <p:extLst>
      <p:ext uri="{BB962C8B-B14F-4D97-AF65-F5344CB8AC3E}">
        <p14:creationId xmlns:p14="http://schemas.microsoft.com/office/powerpoint/2010/main" val="2811444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766" y="3560233"/>
            <a:ext cx="7696200" cy="1295400"/>
          </a:xfrm>
        </p:spPr>
        <p:txBody>
          <a:bodyPr/>
          <a:lstStyle/>
          <a:p>
            <a:r>
              <a:rPr lang="en-US" dirty="0"/>
              <a:t>CUDA Case Study:</a:t>
            </a:r>
            <a:br>
              <a:rPr lang="en-US" dirty="0"/>
            </a:br>
            <a:r>
              <a:rPr lang="en-US" dirty="0"/>
              <a:t>Parallel Prefix Scan on the GPU</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7510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z="3200" dirty="0" smtClean="0"/>
              <a:t>Quiz: Why is </a:t>
            </a:r>
            <a:r>
              <a:rPr lang="en-US" sz="3200" b="1" dirty="0" smtClean="0">
                <a:solidFill>
                  <a:schemeClr val="bg1"/>
                </a:solidFill>
              </a:rPr>
              <a:t>CPU thread</a:t>
            </a:r>
            <a:r>
              <a:rPr lang="en-US" sz="3200" dirty="0" smtClean="0">
                <a:solidFill>
                  <a:schemeClr val="bg1"/>
                </a:solidFill>
              </a:rPr>
              <a:t> </a:t>
            </a:r>
            <a:r>
              <a:rPr lang="en-US" sz="3200" dirty="0" smtClean="0"/>
              <a:t>shown </a:t>
            </a:r>
            <a:r>
              <a:rPr lang="en-US" sz="3200" dirty="0"/>
              <a:t>with two </a:t>
            </a:r>
            <a:r>
              <a:rPr lang="en-US" sz="3200" dirty="0" smtClean="0"/>
              <a:t>contiguous </a:t>
            </a:r>
            <a:r>
              <a:rPr lang="en-US" sz="3200" dirty="0" err="1" smtClean="0">
                <a:latin typeface="Consolas" panose="020B0609020204030204" pitchFamily="49" charset="0"/>
              </a:rPr>
              <a:t>cudaMemcpy</a:t>
            </a:r>
            <a:r>
              <a:rPr lang="en-US" sz="3200" dirty="0" smtClean="0"/>
              <a:t>?</a:t>
            </a:r>
            <a:endParaRPr lang="en-US" sz="3200" dirty="0"/>
          </a:p>
        </p:txBody>
      </p:sp>
      <p:sp>
        <p:nvSpPr>
          <p:cNvPr id="8" name="Slide Number Placeholder 7"/>
          <p:cNvSpPr>
            <a:spLocks noGrp="1"/>
          </p:cNvSpPr>
          <p:nvPr>
            <p:ph type="sldNum" sz="quarter" idx="12"/>
          </p:nvPr>
        </p:nvSpPr>
        <p:spPr>
          <a:prstGeom prst="rect">
            <a:avLst/>
          </a:prstGeom>
        </p:spPr>
        <p:txBody>
          <a:bodyPr/>
          <a:lstStyle/>
          <a:p>
            <a:pPr>
              <a:defRPr/>
            </a:pPr>
            <a:fld id="{D45BD5E9-B2AF-4CED-8270-E769573F1070}" type="slidenum">
              <a:rPr lang="en-US"/>
              <a:pPr>
                <a:defRPr/>
              </a:pPr>
              <a:t>40</a:t>
            </a:fld>
            <a:endParaRPr lang="en-US"/>
          </a:p>
        </p:txBody>
      </p:sp>
      <p:pic>
        <p:nvPicPr>
          <p:cNvPr id="6" name="Picture 2"/>
          <p:cNvPicPr>
            <a:picLocks noChangeAspect="1"/>
          </p:cNvPicPr>
          <p:nvPr/>
        </p:nvPicPr>
        <p:blipFill>
          <a:blip r:embed="rId3" cstate="print"/>
          <a:srcRect t="17941" b="31384"/>
          <a:stretch>
            <a:fillRect/>
          </a:stretch>
        </p:blipFill>
        <p:spPr bwMode="auto">
          <a:xfrm>
            <a:off x="1748303" y="2418559"/>
            <a:ext cx="9017127" cy="2644214"/>
          </a:xfrm>
          <a:prstGeom prst="rect">
            <a:avLst/>
          </a:prstGeom>
          <a:noFill/>
          <a:ln w="9525">
            <a:noFill/>
            <a:miter lim="800000"/>
            <a:headEnd/>
            <a:tailEnd/>
          </a:ln>
        </p:spPr>
      </p:pic>
      <p:sp>
        <p:nvSpPr>
          <p:cNvPr id="2" name="Rectangle 1"/>
          <p:cNvSpPr/>
          <p:nvPr/>
        </p:nvSpPr>
        <p:spPr>
          <a:xfrm>
            <a:off x="4804844" y="1834634"/>
            <a:ext cx="3342262" cy="369332"/>
          </a:xfrm>
          <a:prstGeom prst="rect">
            <a:avLst/>
          </a:prstGeom>
        </p:spPr>
        <p:txBody>
          <a:bodyPr wrap="none">
            <a:spAutoFit/>
          </a:bodyPr>
          <a:lstStyle/>
          <a:p>
            <a:r>
              <a:rPr lang="en-US" dirty="0" smtClean="0"/>
              <a:t>Why contiguous on the CPU side?</a:t>
            </a:r>
            <a:endParaRPr lang="en-US" dirty="0"/>
          </a:p>
        </p:txBody>
      </p:sp>
      <p:sp>
        <p:nvSpPr>
          <p:cNvPr id="3" name="Down Arrow 2"/>
          <p:cNvSpPr/>
          <p:nvPr/>
        </p:nvSpPr>
        <p:spPr>
          <a:xfrm>
            <a:off x="4864100" y="2298700"/>
            <a:ext cx="283633" cy="7323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7551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z="3200" dirty="0"/>
              <a:t>Detecting Low Memory Throughput</a:t>
            </a:r>
          </a:p>
        </p:txBody>
      </p:sp>
      <p:sp>
        <p:nvSpPr>
          <p:cNvPr id="8" name="Slide Number Placeholder 7"/>
          <p:cNvSpPr>
            <a:spLocks noGrp="1"/>
          </p:cNvSpPr>
          <p:nvPr>
            <p:ph type="sldNum" sz="quarter" idx="12"/>
          </p:nvPr>
        </p:nvSpPr>
        <p:spPr>
          <a:prstGeom prst="rect">
            <a:avLst/>
          </a:prstGeom>
        </p:spPr>
        <p:txBody>
          <a:bodyPr/>
          <a:lstStyle/>
          <a:p>
            <a:pPr>
              <a:defRPr/>
            </a:pPr>
            <a:fld id="{D45BD5E9-B2AF-4CED-8270-E769573F1070}" type="slidenum">
              <a:rPr lang="en-US"/>
              <a:pPr>
                <a:defRPr/>
              </a:pPr>
              <a:t>41</a:t>
            </a:fld>
            <a:endParaRPr lang="en-US"/>
          </a:p>
        </p:txBody>
      </p:sp>
      <p:sp>
        <p:nvSpPr>
          <p:cNvPr id="36868" name="Content Placeholder 2"/>
          <p:cNvSpPr>
            <a:spLocks noGrp="1"/>
          </p:cNvSpPr>
          <p:nvPr>
            <p:ph idx="4294967295"/>
          </p:nvPr>
        </p:nvSpPr>
        <p:spPr>
          <a:xfrm>
            <a:off x="1636661" y="3983415"/>
            <a:ext cx="8369300" cy="2133600"/>
          </a:xfrm>
        </p:spPr>
        <p:txBody>
          <a:bodyPr/>
          <a:lstStyle/>
          <a:p>
            <a:pPr eaLnBrk="1" hangingPunct="1"/>
            <a:r>
              <a:rPr lang="en-US" dirty="0"/>
              <a:t>Spent majority of time in data transfer</a:t>
            </a:r>
          </a:p>
          <a:p>
            <a:pPr lvl="1" eaLnBrk="1" hangingPunct="1"/>
            <a:r>
              <a:rPr lang="en-US" dirty="0"/>
              <a:t>Often can be overlapped with preceding or following computation</a:t>
            </a:r>
          </a:p>
          <a:p>
            <a:pPr eaLnBrk="1" hangingPunct="1"/>
            <a:endParaRPr lang="en-US" dirty="0"/>
          </a:p>
          <a:p>
            <a:pPr eaLnBrk="1" hangingPunct="1"/>
            <a:r>
              <a:rPr lang="en-US" dirty="0"/>
              <a:t>From timeline can see that throughput is low</a:t>
            </a:r>
          </a:p>
          <a:p>
            <a:pPr lvl="1" eaLnBrk="1" hangingPunct="1"/>
            <a:r>
              <a:rPr lang="en-US" dirty="0" err="1"/>
              <a:t>PCIe</a:t>
            </a:r>
            <a:r>
              <a:rPr lang="en-US" dirty="0"/>
              <a:t> x16 can sustain significantly more than this</a:t>
            </a:r>
          </a:p>
        </p:txBody>
      </p:sp>
      <p:pic>
        <p:nvPicPr>
          <p:cNvPr id="6" name="Picture 2"/>
          <p:cNvPicPr>
            <a:picLocks noChangeAspect="1"/>
          </p:cNvPicPr>
          <p:nvPr/>
        </p:nvPicPr>
        <p:blipFill>
          <a:blip r:embed="rId3" cstate="print"/>
          <a:srcRect t="17941" b="31384"/>
          <a:stretch>
            <a:fillRect/>
          </a:stretch>
        </p:blipFill>
        <p:spPr bwMode="auto">
          <a:xfrm>
            <a:off x="1587436" y="924611"/>
            <a:ext cx="9017127" cy="2644214"/>
          </a:xfrm>
          <a:prstGeom prst="rect">
            <a:avLst/>
          </a:prstGeom>
          <a:noFill/>
          <a:ln w="9525">
            <a:noFill/>
            <a:miter lim="800000"/>
            <a:headEnd/>
            <a:tailEnd/>
          </a:ln>
        </p:spPr>
      </p:pic>
      <p:sp>
        <p:nvSpPr>
          <p:cNvPr id="7" name="Rectangle 6"/>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42884328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a:t>Visual Profiler Analysis</a:t>
            </a:r>
          </a:p>
        </p:txBody>
      </p:sp>
      <p:sp>
        <p:nvSpPr>
          <p:cNvPr id="4" name="Slide Number Placeholder 3"/>
          <p:cNvSpPr>
            <a:spLocks noGrp="1"/>
          </p:cNvSpPr>
          <p:nvPr>
            <p:ph type="sldNum" sz="quarter" idx="12"/>
          </p:nvPr>
        </p:nvSpPr>
        <p:spPr>
          <a:prstGeom prst="rect">
            <a:avLst/>
          </a:prstGeom>
        </p:spPr>
        <p:txBody>
          <a:bodyPr/>
          <a:lstStyle/>
          <a:p>
            <a:pPr>
              <a:defRPr/>
            </a:pPr>
            <a:fld id="{C4D9BB02-BF43-4B73-9CAA-E0A6E75A55A0}" type="slidenum">
              <a:rPr lang="en-US"/>
              <a:pPr>
                <a:defRPr/>
              </a:pPr>
              <a:t>42</a:t>
            </a:fld>
            <a:endParaRPr lang="en-US"/>
          </a:p>
        </p:txBody>
      </p:sp>
      <p:sp>
        <p:nvSpPr>
          <p:cNvPr id="37891" name="Content Placeholder 2"/>
          <p:cNvSpPr>
            <a:spLocks noGrp="1"/>
          </p:cNvSpPr>
          <p:nvPr>
            <p:ph idx="4294967295"/>
          </p:nvPr>
        </p:nvSpPr>
        <p:spPr>
          <a:xfrm>
            <a:off x="867266" y="1949777"/>
            <a:ext cx="8839200" cy="3919538"/>
          </a:xfrm>
        </p:spPr>
        <p:txBody>
          <a:bodyPr/>
          <a:lstStyle/>
          <a:p>
            <a:r>
              <a:rPr lang="en-US" dirty="0"/>
              <a:t>How do we know when there is an optimization opportunity?</a:t>
            </a:r>
          </a:p>
          <a:p>
            <a:pPr lvl="1"/>
            <a:r>
              <a:rPr lang="en-US" dirty="0"/>
              <a:t>Timeline visualization seems to indicate an opportunity</a:t>
            </a:r>
          </a:p>
          <a:p>
            <a:pPr lvl="1"/>
            <a:r>
              <a:rPr lang="en-US" dirty="0"/>
              <a:t>Documentation gives guidance and strategies for tuning</a:t>
            </a:r>
          </a:p>
          <a:p>
            <a:pPr lvl="2"/>
            <a:r>
              <a:rPr lang="en-US" dirty="0"/>
              <a:t>CUDA Best Practices </a:t>
            </a:r>
            <a:r>
              <a:rPr lang="en-US" dirty="0" smtClean="0"/>
              <a:t>Guide</a:t>
            </a:r>
            <a:endParaRPr lang="en-US" dirty="0"/>
          </a:p>
          <a:p>
            <a:pPr lvl="2"/>
            <a:r>
              <a:rPr lang="en-US" dirty="0"/>
              <a:t>CUDA Programming </a:t>
            </a:r>
            <a:r>
              <a:rPr lang="en-US" dirty="0" smtClean="0"/>
              <a:t>Guide</a:t>
            </a:r>
            <a:endParaRPr lang="en-US" dirty="0"/>
          </a:p>
          <a:p>
            <a:pPr lvl="2"/>
            <a:endParaRPr lang="en-US" dirty="0"/>
          </a:p>
          <a:p>
            <a:r>
              <a:rPr lang="en-US" dirty="0"/>
              <a:t>Visual Profiler analyzes your application</a:t>
            </a:r>
          </a:p>
          <a:p>
            <a:pPr lvl="1"/>
            <a:r>
              <a:rPr lang="en-US" dirty="0"/>
              <a:t>Uses timeline and other collected information</a:t>
            </a:r>
          </a:p>
          <a:p>
            <a:pPr lvl="1"/>
            <a:r>
              <a:rPr lang="en-US" dirty="0"/>
              <a:t>Highlights specific guidance from Best Practices</a:t>
            </a:r>
          </a:p>
          <a:p>
            <a:pPr lvl="1"/>
            <a:r>
              <a:rPr lang="en-US" dirty="0"/>
              <a:t>Like having a customized Best Practices Guide for your application</a:t>
            </a:r>
          </a:p>
        </p:txBody>
      </p:sp>
      <p:sp>
        <p:nvSpPr>
          <p:cNvPr id="5" name="Rectangle 4"/>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28475087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Visual Profiler Analysis</a:t>
            </a:r>
          </a:p>
        </p:txBody>
      </p:sp>
      <p:sp>
        <p:nvSpPr>
          <p:cNvPr id="7" name="Slide Number Placeholder 6"/>
          <p:cNvSpPr>
            <a:spLocks noGrp="1"/>
          </p:cNvSpPr>
          <p:nvPr>
            <p:ph type="sldNum" sz="quarter" idx="12"/>
          </p:nvPr>
        </p:nvSpPr>
        <p:spPr>
          <a:prstGeom prst="rect">
            <a:avLst/>
          </a:prstGeom>
        </p:spPr>
        <p:txBody>
          <a:bodyPr/>
          <a:lstStyle/>
          <a:p>
            <a:pPr>
              <a:defRPr/>
            </a:pPr>
            <a:fld id="{025114A0-402D-4FDE-A3EB-213FB70FF135}" type="slidenum">
              <a:rPr lang="en-US"/>
              <a:pPr>
                <a:defRPr/>
              </a:pPr>
              <a:t>43</a:t>
            </a:fld>
            <a:endParaRPr lang="en-US"/>
          </a:p>
        </p:txBody>
      </p:sp>
      <p:pic>
        <p:nvPicPr>
          <p:cNvPr id="8" name="Content Placeholder 3"/>
          <p:cNvPicPr>
            <a:picLocks noGrp="1" noChangeAspect="1"/>
          </p:cNvPicPr>
          <p:nvPr>
            <p:ph idx="4294967295"/>
          </p:nvPr>
        </p:nvPicPr>
        <p:blipFill>
          <a:blip r:embed="rId3" cstate="print"/>
          <a:srcRect/>
          <a:stretch>
            <a:fillRect/>
          </a:stretch>
        </p:blipFill>
        <p:spPr>
          <a:xfrm>
            <a:off x="1220772" y="1295400"/>
            <a:ext cx="8305800" cy="4806950"/>
          </a:xfrm>
        </p:spPr>
      </p:pic>
      <p:sp>
        <p:nvSpPr>
          <p:cNvPr id="5" name="Oval Callout 4"/>
          <p:cNvSpPr/>
          <p:nvPr/>
        </p:nvSpPr>
        <p:spPr>
          <a:xfrm>
            <a:off x="3582972" y="3351696"/>
            <a:ext cx="2133600" cy="991704"/>
          </a:xfrm>
          <a:prstGeom prst="wedgeEllipseCallout">
            <a:avLst>
              <a:gd name="adj1" fmla="val -17978"/>
              <a:gd name="adj2" fmla="val 124006"/>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a:solidFill>
                  <a:schemeClr val="bg1"/>
                </a:solidFill>
              </a:rPr>
              <a:t>Several types of analysis are provided</a:t>
            </a:r>
          </a:p>
        </p:txBody>
      </p:sp>
      <p:sp>
        <p:nvSpPr>
          <p:cNvPr id="6" name="Oval Callout 5"/>
          <p:cNvSpPr/>
          <p:nvPr/>
        </p:nvSpPr>
        <p:spPr>
          <a:xfrm>
            <a:off x="8713774" y="3005667"/>
            <a:ext cx="2717798" cy="1245704"/>
          </a:xfrm>
          <a:prstGeom prst="wedgeEllipseCallout">
            <a:avLst>
              <a:gd name="adj1" fmla="val -44916"/>
              <a:gd name="adj2" fmla="val 134028"/>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a:solidFill>
                  <a:schemeClr val="bg1"/>
                </a:solidFill>
              </a:rPr>
              <a:t>Analysis pointing out low </a:t>
            </a:r>
            <a:r>
              <a:rPr lang="en-US" sz="2000" b="1" dirty="0" err="1">
                <a:solidFill>
                  <a:schemeClr val="bg1"/>
                </a:solidFill>
                <a:latin typeface="Courier New" pitchFamily="49" charset="0"/>
                <a:cs typeface="Courier New" pitchFamily="49" charset="0"/>
              </a:rPr>
              <a:t>memcpy</a:t>
            </a:r>
            <a:r>
              <a:rPr lang="en-US" sz="1600" b="1" dirty="0">
                <a:solidFill>
                  <a:schemeClr val="bg1"/>
                </a:solidFill>
              </a:rPr>
              <a:t> throughput</a:t>
            </a:r>
          </a:p>
        </p:txBody>
      </p:sp>
      <p:sp>
        <p:nvSpPr>
          <p:cNvPr id="9" name="Rectangle 8"/>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38423113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t>Online Optimization Help</a:t>
            </a:r>
          </a:p>
        </p:txBody>
      </p:sp>
      <p:sp>
        <p:nvSpPr>
          <p:cNvPr id="7" name="Slide Number Placeholder 6"/>
          <p:cNvSpPr>
            <a:spLocks noGrp="1"/>
          </p:cNvSpPr>
          <p:nvPr>
            <p:ph type="sldNum" sz="quarter" idx="12"/>
          </p:nvPr>
        </p:nvSpPr>
        <p:spPr>
          <a:prstGeom prst="rect">
            <a:avLst/>
          </a:prstGeom>
        </p:spPr>
        <p:txBody>
          <a:bodyPr/>
          <a:lstStyle/>
          <a:p>
            <a:pPr>
              <a:defRPr/>
            </a:pPr>
            <a:fld id="{7B857D7F-CAB1-4F9A-9C43-B35D6F49434B}" type="slidenum">
              <a:rPr lang="en-US"/>
              <a:pPr>
                <a:defRPr/>
              </a:pPr>
              <a:t>44</a:t>
            </a:fld>
            <a:endParaRPr lang="en-US"/>
          </a:p>
        </p:txBody>
      </p:sp>
      <p:pic>
        <p:nvPicPr>
          <p:cNvPr id="39939" name="Content Placeholder 3"/>
          <p:cNvPicPr>
            <a:picLocks noGrp="1" noChangeAspect="1"/>
          </p:cNvPicPr>
          <p:nvPr>
            <p:ph idx="4294967295"/>
          </p:nvPr>
        </p:nvPicPr>
        <p:blipFill>
          <a:blip r:embed="rId3" cstate="print"/>
          <a:srcRect/>
          <a:stretch>
            <a:fillRect/>
          </a:stretch>
        </p:blipFill>
        <p:spPr>
          <a:xfrm>
            <a:off x="2050325" y="1856032"/>
            <a:ext cx="8077200" cy="4445000"/>
          </a:xfrm>
        </p:spPr>
      </p:pic>
      <p:pic>
        <p:nvPicPr>
          <p:cNvPr id="39940" name="Picture 4"/>
          <p:cNvPicPr>
            <a:picLocks noChangeAspect="1"/>
          </p:cNvPicPr>
          <p:nvPr/>
        </p:nvPicPr>
        <p:blipFill>
          <a:blip r:embed="rId4" cstate="print"/>
          <a:srcRect/>
          <a:stretch>
            <a:fillRect/>
          </a:stretch>
        </p:blipFill>
        <p:spPr bwMode="auto">
          <a:xfrm>
            <a:off x="1524000" y="1143002"/>
            <a:ext cx="7886700" cy="539751"/>
          </a:xfrm>
          <a:prstGeom prst="rect">
            <a:avLst/>
          </a:prstGeom>
          <a:noFill/>
          <a:ln w="9525">
            <a:noFill/>
            <a:miter lim="800000"/>
            <a:headEnd/>
            <a:tailEnd/>
          </a:ln>
        </p:spPr>
      </p:pic>
      <p:sp>
        <p:nvSpPr>
          <p:cNvPr id="6" name="Oval Callout 5"/>
          <p:cNvSpPr/>
          <p:nvPr/>
        </p:nvSpPr>
        <p:spPr>
          <a:xfrm>
            <a:off x="8229600" y="2159000"/>
            <a:ext cx="2362200" cy="1245704"/>
          </a:xfrm>
          <a:prstGeom prst="wedgeEllipseCallout">
            <a:avLst>
              <a:gd name="adj1" fmla="val -14236"/>
              <a:gd name="adj2" fmla="val -9568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a:solidFill>
                  <a:schemeClr val="bg1"/>
                </a:solidFill>
              </a:rPr>
              <a:t>Each analysis has link to Best Practices documentation</a:t>
            </a:r>
          </a:p>
        </p:txBody>
      </p:sp>
      <p:sp>
        <p:nvSpPr>
          <p:cNvPr id="8" name="Rectangle 7"/>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
        <p:nvSpPr>
          <p:cNvPr id="2" name="Rectangle 1"/>
          <p:cNvSpPr/>
          <p:nvPr/>
        </p:nvSpPr>
        <p:spPr>
          <a:xfrm>
            <a:off x="4496581" y="2620500"/>
            <a:ext cx="15240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4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09800" y="1525589"/>
            <a:ext cx="5791200" cy="3570287"/>
          </a:xfrm>
          <a:prstGeom prst="rect">
            <a:avLst/>
          </a:prstGeom>
          <a:solidFill>
            <a:schemeClr val="bg1">
              <a:lumMod val="95000"/>
            </a:schemeClr>
          </a:solidFill>
          <a:ln>
            <a:noFill/>
          </a:ln>
        </p:spPr>
        <p:txBody>
          <a:bodyPr>
            <a:spAutoFit/>
          </a:bodyPr>
          <a:lstStyle/>
          <a:p>
            <a:pPr>
              <a:defRPr/>
            </a:pPr>
            <a:r>
              <a:rPr lang="en-US" sz="1600" kern="0" dirty="0" err="1">
                <a:solidFill>
                  <a:srgbClr val="33CCCC"/>
                </a:solidFill>
                <a:latin typeface="Consolas" pitchFamily="49" charset="0"/>
                <a:ea typeface="Tahoma" pitchFamily="34" charset="0"/>
                <a:cs typeface="Consolas" pitchFamily="49" charset="0"/>
              </a:rPr>
              <a:t>int</a:t>
            </a:r>
            <a:r>
              <a:rPr lang="en-US" sz="1600" kern="0" dirty="0">
                <a:solidFill>
                  <a:sysClr val="windowText" lastClr="000000"/>
                </a:solidFill>
                <a:latin typeface="Consolas" pitchFamily="49" charset="0"/>
                <a:ea typeface="Tahoma" pitchFamily="34" charset="0"/>
                <a:cs typeface="Consolas" pitchFamily="49" charset="0"/>
              </a:rPr>
              <a:t> main() {</a:t>
            </a:r>
          </a:p>
          <a:p>
            <a:pPr>
              <a:defRPr/>
            </a:pP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err="1">
                <a:solidFill>
                  <a:srgbClr val="33CCCC"/>
                </a:solidFill>
                <a:latin typeface="Consolas" pitchFamily="49" charset="0"/>
                <a:ea typeface="Tahoma" pitchFamily="34" charset="0"/>
                <a:cs typeface="Consolas" pitchFamily="49" charset="0"/>
              </a:rPr>
              <a:t>int</a:t>
            </a:r>
            <a:r>
              <a:rPr lang="en-US" sz="1600" kern="0" dirty="0">
                <a:solidFill>
                  <a:sysClr val="windowText" lastClr="000000"/>
                </a:solidFill>
                <a:latin typeface="Consolas" pitchFamily="49" charset="0"/>
                <a:ea typeface="Tahoma" pitchFamily="34" charset="0"/>
                <a:cs typeface="Consolas" pitchFamily="49" charset="0"/>
              </a:rPr>
              <a:t> size = N * </a:t>
            </a:r>
            <a:r>
              <a:rPr lang="en-US" sz="1600" kern="0" dirty="0" err="1">
                <a:solidFill>
                  <a:srgbClr val="33CCCC"/>
                </a:solidFill>
                <a:latin typeface="Consolas" pitchFamily="49" charset="0"/>
                <a:ea typeface="Tahoma" pitchFamily="34" charset="0"/>
                <a:cs typeface="Consolas" pitchFamily="49" charset="0"/>
              </a:rPr>
              <a:t>sizeof</a:t>
            </a:r>
            <a:r>
              <a:rPr lang="en-US" sz="1600" kern="0" dirty="0">
                <a:solidFill>
                  <a:sysClr val="windowText" lastClr="000000"/>
                </a:solidFill>
                <a:latin typeface="Consolas" pitchFamily="49" charset="0"/>
                <a:ea typeface="Tahoma" pitchFamily="34" charset="0"/>
                <a:cs typeface="Consolas" pitchFamily="49" charset="0"/>
              </a:rPr>
              <a:t>(</a:t>
            </a:r>
            <a:r>
              <a:rPr lang="en-US" sz="1600" kern="0" dirty="0">
                <a:solidFill>
                  <a:srgbClr val="33CCCC"/>
                </a:solidFill>
                <a:latin typeface="Consolas" pitchFamily="49" charset="0"/>
                <a:ea typeface="Tahoma" pitchFamily="34" charset="0"/>
                <a:cs typeface="Consolas" pitchFamily="49" charset="0"/>
              </a:rPr>
              <a:t>float</a:t>
            </a:r>
            <a:r>
              <a:rPr lang="en-US" sz="1600" kern="0" dirty="0">
                <a:solidFill>
                  <a:sysClr val="windowText" lastClr="000000"/>
                </a:solidFill>
                <a:latin typeface="Consolas" pitchFamily="49" charset="0"/>
                <a:ea typeface="Tahoma" pitchFamily="34" charset="0"/>
                <a:cs typeface="Consolas" pitchFamily="49" charset="0"/>
              </a:rPr>
              <a:t>); </a:t>
            </a:r>
          </a:p>
          <a:p>
            <a:pPr>
              <a:defRPr/>
            </a:pP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err="1">
                <a:solidFill>
                  <a:srgbClr val="33CCCC"/>
                </a:solidFill>
                <a:latin typeface="Consolas" pitchFamily="49" charset="0"/>
                <a:ea typeface="Tahoma" pitchFamily="34" charset="0"/>
                <a:cs typeface="Consolas" pitchFamily="49" charset="0"/>
              </a:rPr>
              <a:t>int</a:t>
            </a: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err="1">
                <a:solidFill>
                  <a:sysClr val="windowText" lastClr="000000"/>
                </a:solidFill>
                <a:latin typeface="Consolas" pitchFamily="49" charset="0"/>
                <a:ea typeface="Tahoma" pitchFamily="34" charset="0"/>
                <a:cs typeface="Consolas" pitchFamily="49" charset="0"/>
              </a:rPr>
              <a:t>wsize</a:t>
            </a:r>
            <a:r>
              <a:rPr lang="en-US" sz="1600" kern="0" dirty="0">
                <a:solidFill>
                  <a:sysClr val="windowText" lastClr="000000"/>
                </a:solidFill>
                <a:latin typeface="Consolas" pitchFamily="49" charset="0"/>
                <a:ea typeface="Tahoma" pitchFamily="34" charset="0"/>
                <a:cs typeface="Consolas" pitchFamily="49" charset="0"/>
              </a:rPr>
              <a:t> = (2 * RADIUS + 1) * </a:t>
            </a:r>
            <a:r>
              <a:rPr lang="en-US" sz="1600" kern="0" dirty="0" err="1">
                <a:solidFill>
                  <a:srgbClr val="33CCCC"/>
                </a:solidFill>
                <a:latin typeface="Consolas" pitchFamily="49" charset="0"/>
                <a:ea typeface="Tahoma" pitchFamily="34" charset="0"/>
                <a:cs typeface="Consolas" pitchFamily="49" charset="0"/>
              </a:rPr>
              <a:t>sizeof</a:t>
            </a:r>
            <a:r>
              <a:rPr lang="en-US" sz="1600" kern="0" dirty="0">
                <a:solidFill>
                  <a:sysClr val="windowText" lastClr="000000"/>
                </a:solidFill>
                <a:latin typeface="Consolas" pitchFamily="49" charset="0"/>
                <a:ea typeface="Tahoma" pitchFamily="34" charset="0"/>
                <a:cs typeface="Consolas" pitchFamily="49" charset="0"/>
              </a:rPr>
              <a:t>(</a:t>
            </a:r>
            <a:r>
              <a:rPr lang="en-US" sz="1600" kern="0" dirty="0">
                <a:solidFill>
                  <a:srgbClr val="33CCCC"/>
                </a:solidFill>
                <a:latin typeface="Consolas" pitchFamily="49" charset="0"/>
                <a:ea typeface="Tahoma" pitchFamily="34" charset="0"/>
                <a:cs typeface="Consolas" pitchFamily="49" charset="0"/>
              </a:rPr>
              <a:t>float</a:t>
            </a:r>
            <a:r>
              <a:rPr lang="en-US" sz="1600" kern="0" dirty="0">
                <a:solidFill>
                  <a:sysClr val="windowText" lastClr="000000"/>
                </a:solidFill>
                <a:latin typeface="Consolas" pitchFamily="49" charset="0"/>
                <a:ea typeface="Tahoma" pitchFamily="34" charset="0"/>
                <a:cs typeface="Consolas" pitchFamily="49" charset="0"/>
              </a:rPr>
              <a:t>); </a:t>
            </a:r>
          </a:p>
          <a:p>
            <a:pPr>
              <a:defRPr/>
            </a:pP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a:solidFill>
                  <a:srgbClr val="E78A2D"/>
                </a:solidFill>
                <a:latin typeface="Consolas" pitchFamily="49" charset="0"/>
                <a:ea typeface="Tahoma" pitchFamily="34" charset="0"/>
                <a:cs typeface="Consolas" pitchFamily="49" charset="0"/>
              </a:rPr>
              <a:t>//allocate resources</a:t>
            </a:r>
          </a:p>
          <a:p>
            <a:pPr>
              <a:defRPr/>
            </a:pPr>
            <a:r>
              <a:rPr lang="en-US" sz="1600" b="1" kern="0" dirty="0">
                <a:solidFill>
                  <a:srgbClr val="0000FF"/>
                </a:solidFill>
                <a:latin typeface="Consolas" pitchFamily="49" charset="0"/>
                <a:ea typeface="Tahoma" pitchFamily="34" charset="0"/>
                <a:cs typeface="Consolas" pitchFamily="49" charset="0"/>
              </a:rPr>
              <a:t>  float *weights; </a:t>
            </a:r>
            <a:r>
              <a:rPr lang="en-US" sz="1600" b="1" kern="0" dirty="0" err="1">
                <a:solidFill>
                  <a:srgbClr val="0000FF"/>
                </a:solidFill>
                <a:latin typeface="Consolas" pitchFamily="49" charset="0"/>
                <a:ea typeface="Tahoma" pitchFamily="34" charset="0"/>
                <a:cs typeface="Consolas" pitchFamily="49" charset="0"/>
              </a:rPr>
              <a:t>cudaMallocHost</a:t>
            </a:r>
            <a:r>
              <a:rPr lang="en-US" sz="1600" b="1" kern="0" dirty="0">
                <a:solidFill>
                  <a:srgbClr val="0000FF"/>
                </a:solidFill>
                <a:latin typeface="Consolas" pitchFamily="49" charset="0"/>
                <a:ea typeface="Tahoma" pitchFamily="34" charset="0"/>
                <a:cs typeface="Consolas" pitchFamily="49" charset="0"/>
              </a:rPr>
              <a:t>(&amp;weights, </a:t>
            </a:r>
            <a:r>
              <a:rPr lang="en-US" sz="1600" b="1" kern="0" dirty="0" err="1">
                <a:solidFill>
                  <a:srgbClr val="0000FF"/>
                </a:solidFill>
                <a:latin typeface="Consolas" pitchFamily="49" charset="0"/>
                <a:ea typeface="Tahoma" pitchFamily="34" charset="0"/>
                <a:cs typeface="Consolas" pitchFamily="49" charset="0"/>
              </a:rPr>
              <a:t>wsize</a:t>
            </a:r>
            <a:r>
              <a:rPr lang="en-US" sz="1600" b="1" kern="0" dirty="0">
                <a:solidFill>
                  <a:srgbClr val="0000FF"/>
                </a:solidFill>
                <a:latin typeface="Consolas" pitchFamily="49" charset="0"/>
                <a:ea typeface="Tahoma" pitchFamily="34" charset="0"/>
                <a:cs typeface="Consolas" pitchFamily="49" charset="0"/>
              </a:rPr>
              <a:t>);</a:t>
            </a:r>
          </a:p>
          <a:p>
            <a:pPr>
              <a:defRPr/>
            </a:pPr>
            <a:r>
              <a:rPr lang="en-US" sz="1600" b="1" kern="0" dirty="0">
                <a:solidFill>
                  <a:srgbClr val="0000FF"/>
                </a:solidFill>
                <a:latin typeface="Consolas" pitchFamily="49" charset="0"/>
                <a:ea typeface="Tahoma" pitchFamily="34" charset="0"/>
                <a:cs typeface="Consolas" pitchFamily="49" charset="0"/>
              </a:rPr>
              <a:t>  float *in;      </a:t>
            </a:r>
            <a:r>
              <a:rPr lang="en-US" sz="1600" b="1" kern="0" dirty="0" err="1">
                <a:solidFill>
                  <a:srgbClr val="0000FF"/>
                </a:solidFill>
                <a:latin typeface="Consolas" pitchFamily="49" charset="0"/>
                <a:ea typeface="Tahoma" pitchFamily="34" charset="0"/>
                <a:cs typeface="Consolas" pitchFamily="49" charset="0"/>
              </a:rPr>
              <a:t>cudaMallocHost</a:t>
            </a:r>
            <a:r>
              <a:rPr lang="en-US" sz="1600" b="1" kern="0" dirty="0">
                <a:solidFill>
                  <a:srgbClr val="0000FF"/>
                </a:solidFill>
                <a:latin typeface="Consolas" pitchFamily="49" charset="0"/>
                <a:ea typeface="Tahoma" pitchFamily="34" charset="0"/>
                <a:cs typeface="Consolas" pitchFamily="49" charset="0"/>
              </a:rPr>
              <a:t>(&amp;in, size);</a:t>
            </a:r>
          </a:p>
          <a:p>
            <a:pPr>
              <a:defRPr/>
            </a:pPr>
            <a:r>
              <a:rPr lang="en-US" sz="1600" b="1" kern="0" dirty="0">
                <a:solidFill>
                  <a:srgbClr val="0000FF"/>
                </a:solidFill>
                <a:latin typeface="Consolas" pitchFamily="49" charset="0"/>
                <a:ea typeface="Tahoma" pitchFamily="34" charset="0"/>
                <a:cs typeface="Consolas" pitchFamily="49" charset="0"/>
              </a:rPr>
              <a:t>  float *out;     </a:t>
            </a:r>
            <a:r>
              <a:rPr lang="en-US" sz="1600" b="1" kern="0" dirty="0" err="1">
                <a:solidFill>
                  <a:srgbClr val="0000FF"/>
                </a:solidFill>
                <a:latin typeface="Consolas" pitchFamily="49" charset="0"/>
                <a:ea typeface="Tahoma" pitchFamily="34" charset="0"/>
                <a:cs typeface="Consolas" pitchFamily="49" charset="0"/>
              </a:rPr>
              <a:t>cudaMallocHost</a:t>
            </a:r>
            <a:r>
              <a:rPr lang="en-US" sz="1600" b="1" kern="0" dirty="0">
                <a:solidFill>
                  <a:srgbClr val="0000FF"/>
                </a:solidFill>
                <a:latin typeface="Consolas" pitchFamily="49" charset="0"/>
                <a:ea typeface="Tahoma" pitchFamily="34" charset="0"/>
                <a:cs typeface="Consolas" pitchFamily="49" charset="0"/>
              </a:rPr>
              <a:t>(&amp;out, size);</a:t>
            </a:r>
          </a:p>
          <a:p>
            <a:pPr>
              <a:defRPr/>
            </a:pP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err="1">
                <a:solidFill>
                  <a:sysClr val="windowText" lastClr="000000"/>
                </a:solidFill>
                <a:latin typeface="Consolas" pitchFamily="49" charset="0"/>
                <a:ea typeface="Tahoma" pitchFamily="34" charset="0"/>
                <a:cs typeface="Consolas" pitchFamily="49" charset="0"/>
              </a:rPr>
              <a:t>initializeWeights</a:t>
            </a:r>
            <a:r>
              <a:rPr lang="en-US" sz="1600" kern="0" dirty="0">
                <a:solidFill>
                  <a:sysClr val="windowText" lastClr="000000"/>
                </a:solidFill>
                <a:latin typeface="Consolas" pitchFamily="49" charset="0"/>
                <a:ea typeface="Tahoma" pitchFamily="34" charset="0"/>
                <a:cs typeface="Consolas" pitchFamily="49" charset="0"/>
              </a:rPr>
              <a:t>(weights, RADIUS);</a:t>
            </a:r>
          </a:p>
          <a:p>
            <a:pPr>
              <a:defRPr/>
            </a:pP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err="1">
                <a:solidFill>
                  <a:sysClr val="windowText" lastClr="000000"/>
                </a:solidFill>
                <a:latin typeface="Consolas" pitchFamily="49" charset="0"/>
                <a:ea typeface="Tahoma" pitchFamily="34" charset="0"/>
                <a:cs typeface="Consolas" pitchFamily="49" charset="0"/>
              </a:rPr>
              <a:t>initializeArray</a:t>
            </a:r>
            <a:r>
              <a:rPr lang="en-US" sz="1600" kern="0" dirty="0">
                <a:solidFill>
                  <a:sysClr val="windowText" lastClr="000000"/>
                </a:solidFill>
                <a:latin typeface="Consolas" pitchFamily="49" charset="0"/>
                <a:ea typeface="Tahoma" pitchFamily="34" charset="0"/>
                <a:cs typeface="Consolas" pitchFamily="49" charset="0"/>
              </a:rPr>
              <a:t>(in, N);</a:t>
            </a:r>
          </a:p>
          <a:p>
            <a:pPr>
              <a:defRPr/>
            </a:pP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a:solidFill>
                  <a:srgbClr val="33CCCC"/>
                </a:solidFill>
                <a:latin typeface="Consolas" pitchFamily="49" charset="0"/>
                <a:ea typeface="Tahoma" pitchFamily="34" charset="0"/>
                <a:cs typeface="Consolas" pitchFamily="49" charset="0"/>
              </a:rPr>
              <a:t>float</a:t>
            </a: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err="1">
                <a:solidFill>
                  <a:sysClr val="windowText" lastClr="000000"/>
                </a:solidFill>
                <a:latin typeface="Consolas" pitchFamily="49" charset="0"/>
                <a:ea typeface="Tahoma" pitchFamily="34" charset="0"/>
                <a:cs typeface="Consolas" pitchFamily="49" charset="0"/>
              </a:rPr>
              <a:t>d_weights</a:t>
            </a: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err="1">
                <a:solidFill>
                  <a:sysClr val="windowText" lastClr="000000"/>
                </a:solidFill>
                <a:latin typeface="Consolas" pitchFamily="49" charset="0"/>
                <a:ea typeface="Tahoma" pitchFamily="34" charset="0"/>
                <a:cs typeface="Consolas" pitchFamily="49" charset="0"/>
              </a:rPr>
              <a:t>cudaMalloc</a:t>
            </a:r>
            <a:r>
              <a:rPr lang="en-US" sz="1600" kern="0" dirty="0">
                <a:solidFill>
                  <a:sysClr val="windowText" lastClr="000000"/>
                </a:solidFill>
                <a:latin typeface="Consolas" pitchFamily="49" charset="0"/>
                <a:ea typeface="Tahoma" pitchFamily="34" charset="0"/>
                <a:cs typeface="Consolas" pitchFamily="49" charset="0"/>
              </a:rPr>
              <a:t>(&amp;</a:t>
            </a:r>
            <a:r>
              <a:rPr lang="en-US" sz="1600" kern="0" dirty="0" err="1">
                <a:solidFill>
                  <a:sysClr val="windowText" lastClr="000000"/>
                </a:solidFill>
                <a:latin typeface="Consolas" pitchFamily="49" charset="0"/>
                <a:ea typeface="Tahoma" pitchFamily="34" charset="0"/>
                <a:cs typeface="Consolas" pitchFamily="49" charset="0"/>
              </a:rPr>
              <a:t>d_weights</a:t>
            </a:r>
            <a:r>
              <a:rPr lang="en-US" sz="1600" kern="0" dirty="0">
                <a:solidFill>
                  <a:sysClr val="windowText" lastClr="000000"/>
                </a:solidFill>
                <a:latin typeface="Consolas" pitchFamily="49" charset="0"/>
                <a:ea typeface="Tahoma" pitchFamily="34" charset="0"/>
                <a:cs typeface="Consolas" pitchFamily="49" charset="0"/>
              </a:rPr>
              <a:t>);</a:t>
            </a:r>
          </a:p>
          <a:p>
            <a:pPr>
              <a:defRPr/>
            </a:pP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a:solidFill>
                  <a:srgbClr val="33CCCC"/>
                </a:solidFill>
                <a:latin typeface="Consolas" pitchFamily="49" charset="0"/>
                <a:ea typeface="Tahoma" pitchFamily="34" charset="0"/>
                <a:cs typeface="Consolas" pitchFamily="49" charset="0"/>
              </a:rPr>
              <a:t>float</a:t>
            </a: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err="1">
                <a:solidFill>
                  <a:sysClr val="windowText" lastClr="000000"/>
                </a:solidFill>
                <a:latin typeface="Consolas" pitchFamily="49" charset="0"/>
                <a:ea typeface="Tahoma" pitchFamily="34" charset="0"/>
                <a:cs typeface="Consolas" pitchFamily="49" charset="0"/>
              </a:rPr>
              <a:t>d_in</a:t>
            </a: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err="1">
                <a:solidFill>
                  <a:sysClr val="windowText" lastClr="000000"/>
                </a:solidFill>
                <a:latin typeface="Consolas" pitchFamily="49" charset="0"/>
                <a:ea typeface="Tahoma" pitchFamily="34" charset="0"/>
                <a:cs typeface="Consolas" pitchFamily="49" charset="0"/>
              </a:rPr>
              <a:t>cudaMalloc</a:t>
            </a:r>
            <a:r>
              <a:rPr lang="en-US" sz="1600" kern="0" dirty="0">
                <a:solidFill>
                  <a:sysClr val="windowText" lastClr="000000"/>
                </a:solidFill>
                <a:latin typeface="Consolas" pitchFamily="49" charset="0"/>
                <a:ea typeface="Tahoma" pitchFamily="34" charset="0"/>
                <a:cs typeface="Consolas" pitchFamily="49" charset="0"/>
              </a:rPr>
              <a:t>(&amp;</a:t>
            </a:r>
            <a:r>
              <a:rPr lang="en-US" sz="1600" kern="0" dirty="0" err="1">
                <a:solidFill>
                  <a:sysClr val="windowText" lastClr="000000"/>
                </a:solidFill>
                <a:latin typeface="Consolas" pitchFamily="49" charset="0"/>
                <a:ea typeface="Tahoma" pitchFamily="34" charset="0"/>
                <a:cs typeface="Consolas" pitchFamily="49" charset="0"/>
              </a:rPr>
              <a:t>d_in</a:t>
            </a:r>
            <a:r>
              <a:rPr lang="en-US" sz="1600" kern="0" dirty="0">
                <a:solidFill>
                  <a:sysClr val="windowText" lastClr="000000"/>
                </a:solidFill>
                <a:latin typeface="Consolas" pitchFamily="49" charset="0"/>
                <a:ea typeface="Tahoma" pitchFamily="34" charset="0"/>
                <a:cs typeface="Consolas" pitchFamily="49" charset="0"/>
              </a:rPr>
              <a:t>);</a:t>
            </a:r>
          </a:p>
          <a:p>
            <a:pPr>
              <a:defRPr/>
            </a:pP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a:solidFill>
                  <a:srgbClr val="33CCCC"/>
                </a:solidFill>
                <a:latin typeface="Consolas" pitchFamily="49" charset="0"/>
                <a:ea typeface="Tahoma" pitchFamily="34" charset="0"/>
                <a:cs typeface="Consolas" pitchFamily="49" charset="0"/>
              </a:rPr>
              <a:t>float</a:t>
            </a: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err="1">
                <a:solidFill>
                  <a:sysClr val="windowText" lastClr="000000"/>
                </a:solidFill>
                <a:latin typeface="Consolas" pitchFamily="49" charset="0"/>
                <a:ea typeface="Tahoma" pitchFamily="34" charset="0"/>
                <a:cs typeface="Consolas" pitchFamily="49" charset="0"/>
              </a:rPr>
              <a:t>d_out</a:t>
            </a:r>
            <a:r>
              <a:rPr lang="en-US" sz="1600" kern="0" dirty="0">
                <a:solidFill>
                  <a:sysClr val="windowText" lastClr="000000"/>
                </a:solidFill>
                <a:latin typeface="Consolas" pitchFamily="49" charset="0"/>
                <a:ea typeface="Tahoma" pitchFamily="34" charset="0"/>
                <a:cs typeface="Consolas" pitchFamily="49" charset="0"/>
              </a:rPr>
              <a:t>; </a:t>
            </a:r>
            <a:r>
              <a:rPr lang="en-US" sz="1600" kern="0" dirty="0" err="1">
                <a:solidFill>
                  <a:sysClr val="windowText" lastClr="000000"/>
                </a:solidFill>
                <a:latin typeface="Consolas" pitchFamily="49" charset="0"/>
                <a:ea typeface="Tahoma" pitchFamily="34" charset="0"/>
                <a:cs typeface="Consolas" pitchFamily="49" charset="0"/>
              </a:rPr>
              <a:t>cudaMalloc</a:t>
            </a:r>
            <a:r>
              <a:rPr lang="en-US" sz="1600" kern="0" dirty="0">
                <a:solidFill>
                  <a:sysClr val="windowText" lastClr="000000"/>
                </a:solidFill>
                <a:latin typeface="Consolas" pitchFamily="49" charset="0"/>
                <a:ea typeface="Tahoma" pitchFamily="34" charset="0"/>
                <a:cs typeface="Consolas" pitchFamily="49" charset="0"/>
              </a:rPr>
              <a:t>(&amp;</a:t>
            </a:r>
            <a:r>
              <a:rPr lang="en-US" sz="1600" kern="0" dirty="0" err="1">
                <a:solidFill>
                  <a:sysClr val="windowText" lastClr="000000"/>
                </a:solidFill>
                <a:latin typeface="Consolas" pitchFamily="49" charset="0"/>
                <a:ea typeface="Tahoma" pitchFamily="34" charset="0"/>
                <a:cs typeface="Consolas" pitchFamily="49" charset="0"/>
              </a:rPr>
              <a:t>d_out</a:t>
            </a:r>
            <a:r>
              <a:rPr lang="en-US" sz="1600" kern="0" dirty="0">
                <a:solidFill>
                  <a:sysClr val="windowText" lastClr="000000"/>
                </a:solidFill>
                <a:latin typeface="Consolas" pitchFamily="49" charset="0"/>
                <a:ea typeface="Tahoma" pitchFamily="34" charset="0"/>
                <a:cs typeface="Consolas" pitchFamily="49" charset="0"/>
              </a:rPr>
              <a:t>); </a:t>
            </a:r>
          </a:p>
          <a:p>
            <a:pPr>
              <a:defRPr/>
            </a:pPr>
            <a:r>
              <a:rPr lang="en-US" sz="1600" kern="0" dirty="0">
                <a:solidFill>
                  <a:sysClr val="windowText" lastClr="000000"/>
                </a:solidFill>
                <a:latin typeface="Consolas" pitchFamily="49" charset="0"/>
                <a:ea typeface="Tahoma" pitchFamily="34" charset="0"/>
                <a:cs typeface="Consolas" pitchFamily="49" charset="0"/>
              </a:rPr>
              <a:t>  … </a:t>
            </a:r>
          </a:p>
          <a:p>
            <a:pPr>
              <a:defRPr/>
            </a:pPr>
            <a:endParaRPr lang="en-US" kern="0" dirty="0">
              <a:solidFill>
                <a:sysClr val="windowText" lastClr="000000"/>
              </a:solidFill>
            </a:endParaRPr>
          </a:p>
        </p:txBody>
      </p:sp>
      <p:sp>
        <p:nvSpPr>
          <p:cNvPr id="40963" name="Title 1"/>
          <p:cNvSpPr>
            <a:spLocks noGrp="1"/>
          </p:cNvSpPr>
          <p:nvPr>
            <p:ph type="title"/>
          </p:nvPr>
        </p:nvSpPr>
        <p:spPr/>
        <p:txBody>
          <a:bodyPr/>
          <a:lstStyle/>
          <a:p>
            <a:r>
              <a:rPr lang="en-US" sz="3400" dirty="0"/>
              <a:t>Pinned CPU Memory Implementation </a:t>
            </a:r>
          </a:p>
        </p:txBody>
      </p:sp>
      <p:sp>
        <p:nvSpPr>
          <p:cNvPr id="7" name="Slide Number Placeholder 6"/>
          <p:cNvSpPr>
            <a:spLocks noGrp="1"/>
          </p:cNvSpPr>
          <p:nvPr>
            <p:ph type="sldNum" sz="quarter" idx="12"/>
          </p:nvPr>
        </p:nvSpPr>
        <p:spPr>
          <a:prstGeom prst="rect">
            <a:avLst/>
          </a:prstGeom>
        </p:spPr>
        <p:txBody>
          <a:bodyPr/>
          <a:lstStyle/>
          <a:p>
            <a:pPr>
              <a:defRPr/>
            </a:pPr>
            <a:fld id="{4A147E9E-7AA2-4D88-89C6-B2D62400FA39}" type="slidenum">
              <a:rPr lang="en-US"/>
              <a:pPr>
                <a:defRPr/>
              </a:pPr>
              <a:t>45</a:t>
            </a:fld>
            <a:endParaRPr lang="en-US"/>
          </a:p>
        </p:txBody>
      </p:sp>
      <p:sp>
        <p:nvSpPr>
          <p:cNvPr id="5" name="Oval Callout 4"/>
          <p:cNvSpPr/>
          <p:nvPr/>
        </p:nvSpPr>
        <p:spPr>
          <a:xfrm>
            <a:off x="7696200" y="3200400"/>
            <a:ext cx="2794000" cy="1330208"/>
          </a:xfrm>
          <a:prstGeom prst="wedgeEllipseCallout">
            <a:avLst>
              <a:gd name="adj1" fmla="val -65775"/>
              <a:gd name="adj2" fmla="val -70182"/>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a:solidFill>
                  <a:schemeClr val="bg1"/>
                </a:solidFill>
              </a:rPr>
              <a:t>CPU allocations use pinned memory to enable fast </a:t>
            </a:r>
            <a:r>
              <a:rPr lang="en-US" sz="1600" b="1" dirty="0" err="1">
                <a:solidFill>
                  <a:schemeClr val="bg1"/>
                </a:solidFill>
              </a:rPr>
              <a:t>memcpy</a:t>
            </a:r>
            <a:endParaRPr lang="en-US" sz="1600" b="1" dirty="0">
              <a:solidFill>
                <a:schemeClr val="bg1"/>
              </a:solidFill>
            </a:endParaRPr>
          </a:p>
        </p:txBody>
      </p:sp>
      <p:sp>
        <p:nvSpPr>
          <p:cNvPr id="8" name="Rounded Rectangle 7"/>
          <p:cNvSpPr/>
          <p:nvPr/>
        </p:nvSpPr>
        <p:spPr>
          <a:xfrm>
            <a:off x="5257801" y="5334001"/>
            <a:ext cx="1699951" cy="907039"/>
          </a:xfrm>
          <a:prstGeom prst="roundRect">
            <a:avLst/>
          </a:prstGeom>
          <a:gradFill flip="none" rotWithShape="1">
            <a:gsLst>
              <a:gs pos="0">
                <a:schemeClr val="tx2">
                  <a:lumMod val="75000"/>
                </a:schemeClr>
              </a:gs>
              <a:gs pos="100000">
                <a:schemeClr val="tx2">
                  <a:lumMod val="60000"/>
                  <a:lumOff val="40000"/>
                </a:schemeClr>
              </a:gs>
            </a:gsLst>
            <a:path path="circle">
              <a:fillToRect t="100000" r="100000"/>
            </a:path>
            <a:tileRect l="-100000" b="-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b="1" dirty="0">
                <a:solidFill>
                  <a:schemeClr val="bg1"/>
                </a:solidFill>
              </a:rPr>
              <a:t>No other changes</a:t>
            </a:r>
          </a:p>
        </p:txBody>
      </p:sp>
      <p:sp>
        <p:nvSpPr>
          <p:cNvPr id="10" name="Rectangle 9"/>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2380634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CUDA: </a:t>
            </a:r>
            <a:r>
              <a:rPr lang="en-US" sz="3200" dirty="0" err="1"/>
              <a:t>Pageable</a:t>
            </a:r>
            <a:r>
              <a:rPr lang="en-US" sz="3200" dirty="0"/>
              <a:t> vs. Pinned Data Transfer</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46</a:t>
            </a:fld>
            <a:endParaRPr lang="en-US" altLang="en-US"/>
          </a:p>
        </p:txBody>
      </p:sp>
      <p:pic>
        <p:nvPicPr>
          <p:cNvPr id="5" name="Content Placeholder 4"/>
          <p:cNvPicPr>
            <a:picLocks noGrp="1" noChangeAspect="1"/>
          </p:cNvPicPr>
          <p:nvPr>
            <p:ph idx="4294967295"/>
          </p:nvPr>
        </p:nvPicPr>
        <p:blipFill rotWithShape="1">
          <a:blip r:embed="rId2"/>
          <a:srcRect l="55728"/>
          <a:stretch/>
        </p:blipFill>
        <p:spPr>
          <a:xfrm>
            <a:off x="7539567" y="1939626"/>
            <a:ext cx="2467299" cy="2944525"/>
          </a:xfrm>
          <a:prstGeom prst="rect">
            <a:avLst/>
          </a:prstGeom>
        </p:spPr>
      </p:pic>
      <p:cxnSp>
        <p:nvCxnSpPr>
          <p:cNvPr id="8" name="Straight Arrow Connector 7"/>
          <p:cNvCxnSpPr/>
          <p:nvPr/>
        </p:nvCxnSpPr>
        <p:spPr>
          <a:xfrm>
            <a:off x="9421023" y="3248212"/>
            <a:ext cx="8727" cy="1050738"/>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600201" y="1894522"/>
            <a:ext cx="2527299" cy="2999222"/>
            <a:chOff x="1600201" y="1894522"/>
            <a:chExt cx="2527299" cy="2999222"/>
          </a:xfrm>
        </p:grpSpPr>
        <p:pic>
          <p:nvPicPr>
            <p:cNvPr id="3" name="Picture 2"/>
            <p:cNvPicPr>
              <a:picLocks noChangeAspect="1"/>
            </p:cNvPicPr>
            <p:nvPr/>
          </p:nvPicPr>
          <p:blipFill rotWithShape="1">
            <a:blip r:embed="rId2"/>
            <a:srcRect r="55481"/>
            <a:stretch/>
          </p:blipFill>
          <p:spPr>
            <a:xfrm>
              <a:off x="1600201" y="1894522"/>
              <a:ext cx="2527299" cy="2999222"/>
            </a:xfrm>
            <a:prstGeom prst="rect">
              <a:avLst/>
            </a:prstGeom>
          </p:spPr>
        </p:pic>
        <p:cxnSp>
          <p:nvCxnSpPr>
            <p:cNvPr id="7" name="Straight Arrow Connector 6"/>
            <p:cNvCxnSpPr/>
            <p:nvPr/>
          </p:nvCxnSpPr>
          <p:spPr>
            <a:xfrm>
              <a:off x="3528223" y="3225333"/>
              <a:ext cx="16933" cy="1079500"/>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724150" y="4472921"/>
              <a:ext cx="419101" cy="9525"/>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361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Pinned Memory</a:t>
            </a:r>
          </a:p>
        </p:txBody>
      </p:sp>
      <p:sp>
        <p:nvSpPr>
          <p:cNvPr id="18435" name="Content Placeholder 2"/>
          <p:cNvSpPr>
            <a:spLocks noGrp="1"/>
          </p:cNvSpPr>
          <p:nvPr>
            <p:ph sz="half" idx="1"/>
          </p:nvPr>
        </p:nvSpPr>
        <p:spPr/>
        <p:txBody>
          <a:bodyPr/>
          <a:lstStyle/>
          <a:p>
            <a:endParaRPr lang="en-US" dirty="0" smtClean="0"/>
          </a:p>
          <a:p>
            <a:r>
              <a:rPr lang="en-US" dirty="0" smtClean="0"/>
              <a:t>DMA (direct memory access) uses </a:t>
            </a:r>
            <a:r>
              <a:rPr lang="en-US" dirty="0"/>
              <a:t>physical addresses</a:t>
            </a:r>
          </a:p>
          <a:p>
            <a:endParaRPr lang="en-US" dirty="0" smtClean="0"/>
          </a:p>
          <a:p>
            <a:r>
              <a:rPr lang="en-US" dirty="0" smtClean="0"/>
              <a:t>The </a:t>
            </a:r>
            <a:r>
              <a:rPr lang="en-US" dirty="0"/>
              <a:t>OS could accidentally page out the data that is being read or written by a DMA and page in another virtual page into the same location</a:t>
            </a:r>
          </a:p>
          <a:p>
            <a:endParaRPr lang="en-US" dirty="0" smtClean="0"/>
          </a:p>
          <a:p>
            <a:r>
              <a:rPr lang="en-US" dirty="0" smtClean="0"/>
              <a:t>Pinned </a:t>
            </a:r>
            <a:r>
              <a:rPr lang="en-US" dirty="0"/>
              <a:t>memory cannot not be paged out</a:t>
            </a:r>
          </a:p>
          <a:p>
            <a:endParaRPr lang="en-US" dirty="0"/>
          </a:p>
        </p:txBody>
      </p:sp>
      <p:sp>
        <p:nvSpPr>
          <p:cNvPr id="18436" name="Content Placeholder 3"/>
          <p:cNvSpPr>
            <a:spLocks noGrp="1"/>
          </p:cNvSpPr>
          <p:nvPr>
            <p:ph sz="half" idx="2"/>
          </p:nvPr>
        </p:nvSpPr>
        <p:spPr/>
        <p:txBody>
          <a:bodyPr/>
          <a:lstStyle/>
          <a:p>
            <a:endParaRPr lang="en-US" dirty="0" smtClean="0"/>
          </a:p>
          <a:p>
            <a:r>
              <a:rPr lang="en-US" dirty="0" smtClean="0"/>
              <a:t>If </a:t>
            </a:r>
            <a:r>
              <a:rPr lang="en-US" dirty="0"/>
              <a:t>a source or destination of a </a:t>
            </a:r>
            <a:r>
              <a:rPr lang="en-US" dirty="0" err="1">
                <a:latin typeface="Courier New" panose="02070309020205020404" pitchFamily="49" charset="0"/>
                <a:cs typeface="Courier New" panose="02070309020205020404" pitchFamily="49" charset="0"/>
              </a:rPr>
              <a:t>cudaMemCpy</a:t>
            </a:r>
            <a:r>
              <a:rPr lang="en-US" dirty="0">
                <a:latin typeface="Courier New" panose="02070309020205020404" pitchFamily="49" charset="0"/>
                <a:cs typeface="Courier New" panose="02070309020205020404" pitchFamily="49" charset="0"/>
              </a:rPr>
              <a:t>()</a:t>
            </a:r>
            <a:r>
              <a:rPr lang="en-US" dirty="0"/>
              <a:t> in the host memory is not pinned, it needs to be first copied to a pinned memory – extra overhead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cudaMemcpy</a:t>
            </a:r>
            <a:r>
              <a:rPr lang="en-US" dirty="0" smtClean="0"/>
              <a:t> faster </a:t>
            </a:r>
            <a:r>
              <a:rPr lang="en-US" dirty="0"/>
              <a:t>with pinned host memory source or destination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496800" y="6096000"/>
            <a:ext cx="609600" cy="609600"/>
          </a:xfrm>
          <a:prstGeom prst="rect">
            <a:avLst/>
          </a:prstGeom>
        </p:spPr>
      </p:pic>
    </p:spTree>
    <p:extLst>
      <p:ext uri="{BB962C8B-B14F-4D97-AF65-F5344CB8AC3E}">
        <p14:creationId xmlns:p14="http://schemas.microsoft.com/office/powerpoint/2010/main" val="1134359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a:bodyPr>
          <a:lstStyle/>
          <a:p>
            <a:r>
              <a:rPr lang="en-US" dirty="0"/>
              <a:t>Allocate/Free Pinned </a:t>
            </a:r>
            <a:r>
              <a:rPr lang="en-US" dirty="0" smtClean="0"/>
              <a:t>Memory (a.k.a</a:t>
            </a:r>
            <a:r>
              <a:rPr lang="en-US" dirty="0"/>
              <a:t>. Page Locked Memory)</a:t>
            </a:r>
          </a:p>
        </p:txBody>
      </p:sp>
      <p:sp>
        <p:nvSpPr>
          <p:cNvPr id="3" name="Content Placeholder 2"/>
          <p:cNvSpPr>
            <a:spLocks noGrp="1"/>
          </p:cNvSpPr>
          <p:nvPr>
            <p:ph idx="1"/>
          </p:nvPr>
        </p:nvSpPr>
        <p:spPr/>
        <p:txBody>
          <a:bodyPr/>
          <a:lstStyle/>
          <a:p>
            <a:pPr>
              <a:defRPr/>
            </a:pPr>
            <a:endParaRPr lang="en-US" sz="2400" dirty="0" smtClean="0">
              <a:latin typeface="Courier New" panose="02070309020205020404" pitchFamily="49" charset="0"/>
              <a:ea typeface="ＭＳ Ｐゴシック" pitchFamily="34" charset="-128"/>
              <a:cs typeface="Courier New" panose="02070309020205020404" pitchFamily="49" charset="0"/>
            </a:endParaRPr>
          </a:p>
          <a:p>
            <a:pPr>
              <a:defRPr/>
            </a:pPr>
            <a:r>
              <a:rPr lang="en-US" sz="2400" dirty="0" err="1" smtClean="0">
                <a:latin typeface="Courier New" panose="02070309020205020404" pitchFamily="49" charset="0"/>
                <a:ea typeface="ＭＳ Ｐゴシック" pitchFamily="34" charset="-128"/>
                <a:cs typeface="Courier New" panose="02070309020205020404" pitchFamily="49" charset="0"/>
              </a:rPr>
              <a:t>cudaHostAlloc</a:t>
            </a:r>
            <a:r>
              <a:rPr lang="en-US" sz="2400" dirty="0">
                <a:latin typeface="Courier New" panose="02070309020205020404" pitchFamily="49" charset="0"/>
                <a:ea typeface="ＭＳ Ｐゴシック" pitchFamily="34" charset="-128"/>
                <a:cs typeface="Courier New" panose="02070309020205020404" pitchFamily="49" charset="0"/>
              </a:rPr>
              <a:t>()</a:t>
            </a:r>
          </a:p>
          <a:p>
            <a:pPr lvl="1">
              <a:defRPr/>
            </a:pPr>
            <a:r>
              <a:rPr lang="en-US" sz="1600" dirty="0">
                <a:ea typeface="ＭＳ Ｐゴシック" charset="-128"/>
              </a:rPr>
              <a:t>Three parameters</a:t>
            </a:r>
          </a:p>
          <a:p>
            <a:pPr lvl="1">
              <a:defRPr/>
            </a:pPr>
            <a:r>
              <a:rPr lang="en-US" sz="1600" dirty="0">
                <a:ea typeface="ＭＳ Ｐゴシック" charset="-128"/>
              </a:rPr>
              <a:t>Address of pointer to the allocated memory</a:t>
            </a:r>
          </a:p>
          <a:p>
            <a:pPr lvl="1">
              <a:defRPr/>
            </a:pPr>
            <a:r>
              <a:rPr lang="en-US" sz="1600" dirty="0">
                <a:ea typeface="ＭＳ Ｐゴシック" charset="-128"/>
              </a:rPr>
              <a:t>Size of the allocated memory in bytes</a:t>
            </a:r>
          </a:p>
          <a:p>
            <a:pPr lvl="1">
              <a:defRPr/>
            </a:pPr>
            <a:r>
              <a:rPr lang="en-US" sz="1600" dirty="0">
                <a:ea typeface="ＭＳ Ｐゴシック" charset="-128"/>
              </a:rPr>
              <a:t>Option – use </a:t>
            </a:r>
            <a:r>
              <a:rPr lang="en-US" sz="1600" dirty="0" err="1">
                <a:latin typeface="Courier New" panose="02070309020205020404" pitchFamily="49" charset="0"/>
                <a:ea typeface="ＭＳ Ｐゴシック" charset="-128"/>
                <a:cs typeface="Courier New" panose="02070309020205020404" pitchFamily="49" charset="0"/>
              </a:rPr>
              <a:t>cudaHostAllocDefault</a:t>
            </a:r>
            <a:r>
              <a:rPr lang="en-US" sz="1600" dirty="0">
                <a:ea typeface="ＭＳ Ｐゴシック" charset="-128"/>
              </a:rPr>
              <a:t> for now</a:t>
            </a:r>
          </a:p>
          <a:p>
            <a:pPr lvl="2">
              <a:defRPr/>
            </a:pPr>
            <a:endParaRPr lang="en-US" sz="1600" dirty="0">
              <a:ea typeface="ＭＳ Ｐゴシック" charset="-128"/>
            </a:endParaRPr>
          </a:p>
          <a:p>
            <a:pPr>
              <a:defRPr/>
            </a:pPr>
            <a:r>
              <a:rPr lang="en-US" sz="2400" dirty="0" err="1">
                <a:latin typeface="Courier New" panose="02070309020205020404" pitchFamily="49" charset="0"/>
                <a:ea typeface="ＭＳ Ｐゴシック" pitchFamily="34" charset="-128"/>
                <a:cs typeface="Courier New" panose="02070309020205020404" pitchFamily="49" charset="0"/>
              </a:rPr>
              <a:t>cudaFreeHost</a:t>
            </a:r>
            <a:r>
              <a:rPr lang="en-US" sz="2400" dirty="0">
                <a:latin typeface="Courier New" panose="02070309020205020404" pitchFamily="49" charset="0"/>
                <a:ea typeface="ＭＳ Ｐゴシック" pitchFamily="34" charset="-128"/>
                <a:cs typeface="Courier New" panose="02070309020205020404" pitchFamily="49" charset="0"/>
              </a:rPr>
              <a:t>()</a:t>
            </a:r>
          </a:p>
          <a:p>
            <a:pPr lvl="1">
              <a:defRPr/>
            </a:pPr>
            <a:r>
              <a:rPr lang="en-US" sz="1600" dirty="0">
                <a:ea typeface="ＭＳ Ｐゴシック" charset="-128"/>
              </a:rPr>
              <a:t>One parameter</a:t>
            </a:r>
          </a:p>
          <a:p>
            <a:pPr lvl="1">
              <a:defRPr/>
            </a:pPr>
            <a:r>
              <a:rPr lang="en-US" sz="1600" dirty="0">
                <a:ea typeface="ＭＳ Ｐゴシック" charset="-128"/>
              </a:rPr>
              <a:t>Pointer to the memory to be freed</a:t>
            </a:r>
          </a:p>
          <a:p>
            <a:pPr marL="0" indent="0">
              <a:buNone/>
              <a:defRPr/>
            </a:pPr>
            <a:endParaRPr lang="en-US" sz="2400" dirty="0">
              <a:ea typeface="ＭＳ Ｐゴシック" pitchFamily="34" charset="-128"/>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344400" y="6139930"/>
            <a:ext cx="609600" cy="609600"/>
          </a:xfrm>
          <a:prstGeom prst="rect">
            <a:avLst/>
          </a:prstGeom>
        </p:spPr>
      </p:pic>
    </p:spTree>
    <p:extLst>
      <p:ext uri="{BB962C8B-B14F-4D97-AF65-F5344CB8AC3E}">
        <p14:creationId xmlns:p14="http://schemas.microsoft.com/office/powerpoint/2010/main" val="21284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Pinned CPU Memory Result</a:t>
            </a:r>
          </a:p>
        </p:txBody>
      </p:sp>
      <p:sp>
        <p:nvSpPr>
          <p:cNvPr id="4" name="Slide Number Placeholder 3"/>
          <p:cNvSpPr>
            <a:spLocks noGrp="1"/>
          </p:cNvSpPr>
          <p:nvPr>
            <p:ph type="sldNum" sz="quarter" idx="12"/>
          </p:nvPr>
        </p:nvSpPr>
        <p:spPr>
          <a:prstGeom prst="rect">
            <a:avLst/>
          </a:prstGeom>
        </p:spPr>
        <p:txBody>
          <a:bodyPr/>
          <a:lstStyle/>
          <a:p>
            <a:pPr>
              <a:defRPr/>
            </a:pPr>
            <a:fld id="{70DF0CDE-C4FE-4251-9F15-185A547C4D7D}" type="slidenum">
              <a:rPr lang="en-US"/>
              <a:pPr>
                <a:defRPr/>
              </a:pPr>
              <a:t>49</a:t>
            </a:fld>
            <a:endParaRPr lang="en-US"/>
          </a:p>
        </p:txBody>
      </p:sp>
      <p:pic>
        <p:nvPicPr>
          <p:cNvPr id="6" name="Content Placeholder 4"/>
          <p:cNvPicPr>
            <a:picLocks noGrp="1" noChangeAspect="1"/>
          </p:cNvPicPr>
          <p:nvPr>
            <p:ph idx="4294967295"/>
          </p:nvPr>
        </p:nvPicPr>
        <p:blipFill>
          <a:blip r:embed="rId3" cstate="print"/>
          <a:srcRect t="18747" b="6665"/>
          <a:stretch>
            <a:fillRect/>
          </a:stretch>
        </p:blipFill>
        <p:spPr>
          <a:xfrm>
            <a:off x="1127125" y="1824124"/>
            <a:ext cx="9045575" cy="3697288"/>
          </a:xfrm>
        </p:spPr>
      </p:pic>
      <p:sp>
        <p:nvSpPr>
          <p:cNvPr id="5" name="Rectangle 4"/>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4217819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normAutofit/>
          </a:bodyPr>
          <a:lstStyle/>
          <a:p>
            <a:r>
              <a:rPr lang="en-US" dirty="0"/>
              <a:t>Software Design Exercise: Parallel Prefix Scan</a:t>
            </a:r>
          </a:p>
        </p:txBody>
      </p:sp>
      <p:sp>
        <p:nvSpPr>
          <p:cNvPr id="584707" name="Rectangle 3"/>
          <p:cNvSpPr>
            <a:spLocks noGrp="1" noChangeArrowheads="1"/>
          </p:cNvSpPr>
          <p:nvPr>
            <p:ph idx="1"/>
          </p:nvPr>
        </p:nvSpPr>
        <p:spPr/>
        <p:txBody>
          <a:bodyPr>
            <a:normAutofit/>
          </a:bodyPr>
          <a:lstStyle/>
          <a:p>
            <a:pPr>
              <a:lnSpc>
                <a:spcPct val="80000"/>
              </a:lnSpc>
            </a:pPr>
            <a:r>
              <a:rPr lang="en-US" sz="1800" dirty="0"/>
              <a:t>Implementation of prefix sum</a:t>
            </a:r>
          </a:p>
          <a:p>
            <a:pPr lvl="1">
              <a:lnSpc>
                <a:spcPct val="80000"/>
              </a:lnSpc>
            </a:pPr>
            <a:r>
              <a:rPr lang="en-US" sz="1600" dirty="0"/>
              <a:t>Serial implementation – assigned as HW early in the semester</a:t>
            </a:r>
          </a:p>
          <a:p>
            <a:pPr lvl="1">
              <a:lnSpc>
                <a:spcPct val="80000"/>
              </a:lnSpc>
            </a:pPr>
            <a:r>
              <a:rPr lang="en-US" sz="1600" dirty="0"/>
              <a:t>Parallel implementation: topic of </a:t>
            </a:r>
            <a:r>
              <a:rPr lang="en-US" sz="1600" dirty="0" smtClean="0"/>
              <a:t>next </a:t>
            </a:r>
            <a:r>
              <a:rPr lang="en-US" sz="1600" dirty="0"/>
              <a:t>assignment</a:t>
            </a:r>
          </a:p>
          <a:p>
            <a:pPr lvl="1">
              <a:lnSpc>
                <a:spcPct val="80000"/>
              </a:lnSpc>
            </a:pPr>
            <a:endParaRPr lang="en-US" sz="1600" dirty="0"/>
          </a:p>
          <a:p>
            <a:pPr lvl="1">
              <a:lnSpc>
                <a:spcPct val="80000"/>
              </a:lnSpc>
            </a:pPr>
            <a:endParaRPr lang="en-US" sz="1600" dirty="0"/>
          </a:p>
          <a:p>
            <a:pPr>
              <a:lnSpc>
                <a:spcPct val="80000"/>
              </a:lnSpc>
            </a:pPr>
            <a:r>
              <a:rPr lang="en-US" sz="1800" dirty="0"/>
              <a:t>Goal 1: Getting additional exposure to CUDA programming and thinking that goes behind it</a:t>
            </a:r>
          </a:p>
          <a:p>
            <a:pPr lvl="1">
              <a:lnSpc>
                <a:spcPct val="80000"/>
              </a:lnSpc>
            </a:pPr>
            <a:endParaRPr lang="en-US" sz="1600" dirty="0"/>
          </a:p>
          <a:p>
            <a:pPr lvl="1">
              <a:lnSpc>
                <a:spcPct val="80000"/>
              </a:lnSpc>
            </a:pPr>
            <a:endParaRPr lang="en-US" sz="1600" dirty="0"/>
          </a:p>
          <a:p>
            <a:pPr>
              <a:lnSpc>
                <a:spcPct val="80000"/>
              </a:lnSpc>
            </a:pPr>
            <a:r>
              <a:rPr lang="en-US" sz="1800" dirty="0"/>
              <a:t>Goal 2: Understand that</a:t>
            </a:r>
          </a:p>
          <a:p>
            <a:pPr lvl="1">
              <a:lnSpc>
                <a:spcPct val="80000"/>
              </a:lnSpc>
            </a:pPr>
            <a:r>
              <a:rPr lang="en-US" sz="1600" dirty="0"/>
              <a:t>Different algorithmic designs lead to different performance levels</a:t>
            </a:r>
          </a:p>
          <a:p>
            <a:pPr lvl="1">
              <a:lnSpc>
                <a:spcPct val="80000"/>
              </a:lnSpc>
            </a:pPr>
            <a:r>
              <a:rPr lang="en-US" sz="1600" dirty="0"/>
              <a:t>Hardware constraints come into play in your applications and/or design solutions</a:t>
            </a:r>
          </a:p>
          <a:p>
            <a:pPr lvl="1">
              <a:lnSpc>
                <a:spcPct val="80000"/>
              </a:lnSpc>
            </a:pPr>
            <a:endParaRPr lang="en-US" sz="1600" dirty="0"/>
          </a:p>
          <a:p>
            <a:pPr lvl="1">
              <a:lnSpc>
                <a:spcPct val="80000"/>
              </a:lnSpc>
            </a:pPr>
            <a:endParaRPr lang="en-US" sz="1600" dirty="0"/>
          </a:p>
          <a:p>
            <a:pPr>
              <a:lnSpc>
                <a:spcPct val="80000"/>
              </a:lnSpc>
            </a:pPr>
            <a:r>
              <a:rPr lang="en-US" sz="1800" dirty="0"/>
              <a:t>Goal 3: Identify design patterns that can result in superior parallel performance</a:t>
            </a:r>
          </a:p>
          <a:p>
            <a:pPr lvl="1">
              <a:lnSpc>
                <a:spcPct val="80000"/>
              </a:lnSpc>
            </a:pPr>
            <a:r>
              <a:rPr lang="en-US" sz="1600" dirty="0"/>
              <a:t>Understand that there are patterns and it’s worth being aware of them</a:t>
            </a:r>
          </a:p>
          <a:p>
            <a:pPr lvl="2">
              <a:lnSpc>
                <a:spcPct val="80000"/>
              </a:lnSpc>
            </a:pPr>
            <a:r>
              <a:rPr lang="en-US" sz="1400" dirty="0"/>
              <a:t>To a large extend, patterns are shaped up by the underlying hardware</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35752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Pinned CPU Memory Result</a:t>
            </a:r>
          </a:p>
        </p:txBody>
      </p:sp>
      <p:sp>
        <p:nvSpPr>
          <p:cNvPr id="4" name="Slide Number Placeholder 3"/>
          <p:cNvSpPr>
            <a:spLocks noGrp="1"/>
          </p:cNvSpPr>
          <p:nvPr>
            <p:ph type="sldNum" sz="quarter" idx="12"/>
          </p:nvPr>
        </p:nvSpPr>
        <p:spPr>
          <a:prstGeom prst="rect">
            <a:avLst/>
          </a:prstGeom>
        </p:spPr>
        <p:txBody>
          <a:bodyPr/>
          <a:lstStyle/>
          <a:p>
            <a:pPr>
              <a:defRPr/>
            </a:pPr>
            <a:fld id="{70DF0CDE-C4FE-4251-9F15-185A547C4D7D}" type="slidenum">
              <a:rPr lang="en-US"/>
              <a:pPr>
                <a:defRPr/>
              </a:pPr>
              <a:t>50</a:t>
            </a:fld>
            <a:endParaRPr lang="en-US"/>
          </a:p>
        </p:txBody>
      </p:sp>
      <p:pic>
        <p:nvPicPr>
          <p:cNvPr id="6" name="Content Placeholder 4"/>
          <p:cNvPicPr>
            <a:picLocks noGrp="1" noChangeAspect="1"/>
          </p:cNvPicPr>
          <p:nvPr>
            <p:ph idx="4294967295"/>
          </p:nvPr>
        </p:nvPicPr>
        <p:blipFill>
          <a:blip r:embed="rId3" cstate="print"/>
          <a:srcRect t="18747" b="6665"/>
          <a:stretch>
            <a:fillRect/>
          </a:stretch>
        </p:blipFill>
        <p:spPr>
          <a:xfrm>
            <a:off x="1127125" y="1824124"/>
            <a:ext cx="9045575" cy="3697288"/>
          </a:xfrm>
        </p:spPr>
      </p:pic>
      <p:sp>
        <p:nvSpPr>
          <p:cNvPr id="5" name="Rectangle 4"/>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graphicFrame>
        <p:nvGraphicFramePr>
          <p:cNvPr id="7" name="Table 6"/>
          <p:cNvGraphicFramePr>
            <a:graphicFrameLocks noGrp="1"/>
          </p:cNvGraphicFramePr>
          <p:nvPr>
            <p:extLst/>
          </p:nvPr>
        </p:nvGraphicFramePr>
        <p:xfrm>
          <a:off x="2517776" y="4364567"/>
          <a:ext cx="7502525" cy="1477962"/>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074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08" marB="4570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73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08" marB="4570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07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r h="3707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Pinned Memory</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560</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4.3x</a:t>
                      </a:r>
                    </a:p>
                  </a:txBody>
                  <a:tcPr marL="91446" marR="91446" marT="45708" marB="4570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46427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fontScale="90000"/>
          </a:bodyPr>
          <a:lstStyle/>
          <a:p>
            <a:r>
              <a:rPr lang="en-US" dirty="0"/>
              <a:t>Application Optimization Process </a:t>
            </a:r>
            <a:br>
              <a:rPr lang="en-US" dirty="0"/>
            </a:br>
            <a:r>
              <a:rPr lang="en-US" sz="2000" dirty="0"/>
              <a:t>[Revisited]</a:t>
            </a:r>
          </a:p>
        </p:txBody>
      </p:sp>
      <p:sp>
        <p:nvSpPr>
          <p:cNvPr id="2" name="Slide Number Placeholder 1"/>
          <p:cNvSpPr>
            <a:spLocks noGrp="1"/>
          </p:cNvSpPr>
          <p:nvPr>
            <p:ph type="sldNum" sz="quarter" idx="12"/>
          </p:nvPr>
        </p:nvSpPr>
        <p:spPr>
          <a:prstGeom prst="rect">
            <a:avLst/>
          </a:prstGeom>
        </p:spPr>
        <p:txBody>
          <a:bodyPr/>
          <a:lstStyle/>
          <a:p>
            <a:pPr>
              <a:defRPr/>
            </a:pPr>
            <a:fld id="{FF5D6E9B-67E5-44B8-81E3-A76ADFF62084}" type="slidenum">
              <a:rPr lang="en-US"/>
              <a:pPr>
                <a:defRPr/>
              </a:pPr>
              <a:t>51</a:t>
            </a:fld>
            <a:endParaRPr lang="en-US"/>
          </a:p>
        </p:txBody>
      </p:sp>
      <p:sp>
        <p:nvSpPr>
          <p:cNvPr id="44039" name="Content Placeholder 2"/>
          <p:cNvSpPr txBox="1">
            <a:spLocks/>
          </p:cNvSpPr>
          <p:nvPr/>
        </p:nvSpPr>
        <p:spPr bwMode="auto">
          <a:xfrm>
            <a:off x="2667000" y="1828448"/>
            <a:ext cx="7772400" cy="4191352"/>
          </a:xfrm>
          <a:prstGeom prst="rect">
            <a:avLst/>
          </a:prstGeom>
          <a:noFill/>
          <a:ln w="9525">
            <a:noFill/>
            <a:miter lim="800000"/>
            <a:headEnd/>
            <a:tailEnd/>
          </a:ln>
        </p:spPr>
        <p:txBody>
          <a:bodyPr/>
          <a:lstStyle/>
          <a:p>
            <a:pPr marL="342900" indent="-342900" eaLnBrk="0" hangingPunct="0">
              <a:spcBef>
                <a:spcPct val="20000"/>
              </a:spcBef>
              <a:buSzPct val="100000"/>
              <a:buBlip>
                <a:blip r:embed="rId3"/>
              </a:buBlip>
            </a:pPr>
            <a:r>
              <a:rPr lang="en-US" sz="2400" dirty="0"/>
              <a:t>Identify Optimization Opportunities</a:t>
            </a:r>
          </a:p>
          <a:p>
            <a:pPr marL="914400" lvl="1" indent="-342900" eaLnBrk="0" hangingPunct="0">
              <a:spcBef>
                <a:spcPct val="20000"/>
              </a:spcBef>
              <a:buSzPct val="100000"/>
              <a:buBlip>
                <a:blip r:embed="rId3"/>
              </a:buBlip>
            </a:pPr>
            <a:r>
              <a:rPr lang="en-US" sz="2000" dirty="0"/>
              <a:t>1D stencil algorithm</a:t>
            </a:r>
          </a:p>
          <a:p>
            <a:pPr marL="342900" indent="-342900" eaLnBrk="0" hangingPunct="0">
              <a:spcBef>
                <a:spcPct val="20000"/>
              </a:spcBef>
              <a:buSzPct val="100000"/>
              <a:buBlip>
                <a:blip r:embed="rId3"/>
              </a:buBlip>
            </a:pPr>
            <a:endParaRPr lang="en-US" sz="2400" dirty="0"/>
          </a:p>
          <a:p>
            <a:pPr marL="342900" indent="-342900" eaLnBrk="0" hangingPunct="0">
              <a:spcBef>
                <a:spcPct val="20000"/>
              </a:spcBef>
              <a:buSzPct val="100000"/>
              <a:buBlip>
                <a:blip r:embed="rId3"/>
              </a:buBlip>
            </a:pPr>
            <a:r>
              <a:rPr lang="en-US" sz="2400" dirty="0"/>
              <a:t>Parallelize with CUDA, confirm functional correctness</a:t>
            </a:r>
          </a:p>
          <a:p>
            <a:pPr marL="914400" lvl="1" indent="-342900" eaLnBrk="0" hangingPunct="0">
              <a:spcBef>
                <a:spcPct val="20000"/>
              </a:spcBef>
              <a:buSzPct val="100000"/>
              <a:buBlip>
                <a:blip r:embed="rId3"/>
              </a:buBlip>
            </a:pPr>
            <a:r>
              <a:rPr lang="en-US" sz="2000" dirty="0"/>
              <a:t>Debugger</a:t>
            </a:r>
          </a:p>
          <a:p>
            <a:pPr marL="914400" lvl="1" indent="-342900" eaLnBrk="0" hangingPunct="0">
              <a:spcBef>
                <a:spcPct val="20000"/>
              </a:spcBef>
              <a:buSzPct val="100000"/>
              <a:buBlip>
                <a:blip r:embed="rId3"/>
              </a:buBlip>
            </a:pPr>
            <a:r>
              <a:rPr lang="en-US" sz="2000" dirty="0"/>
              <a:t>Memory Checker</a:t>
            </a:r>
          </a:p>
          <a:p>
            <a:pPr marL="342900" indent="-342900" eaLnBrk="0" hangingPunct="0">
              <a:spcBef>
                <a:spcPct val="20000"/>
              </a:spcBef>
              <a:buSzPct val="100000"/>
              <a:buBlip>
                <a:blip r:embed="rId3"/>
              </a:buBlip>
            </a:pPr>
            <a:endParaRPr lang="en-US" sz="2400" dirty="0"/>
          </a:p>
          <a:p>
            <a:pPr marL="342900" indent="-342900" eaLnBrk="0" hangingPunct="0">
              <a:spcBef>
                <a:spcPct val="20000"/>
              </a:spcBef>
              <a:buSzPct val="100000"/>
              <a:buBlip>
                <a:blip r:embed="rId3"/>
              </a:buBlip>
            </a:pPr>
            <a:r>
              <a:rPr lang="en-US" sz="2400" dirty="0"/>
              <a:t>Optimize</a:t>
            </a:r>
          </a:p>
          <a:p>
            <a:pPr marL="914400" lvl="1" indent="-342900" eaLnBrk="0" hangingPunct="0">
              <a:spcBef>
                <a:spcPct val="20000"/>
              </a:spcBef>
              <a:buSzPct val="100000"/>
              <a:buBlip>
                <a:blip r:embed="rId3"/>
              </a:buBlip>
            </a:pPr>
            <a:r>
              <a:rPr lang="en-US" sz="2000" dirty="0"/>
              <a:t>Profiler (pinned memory)</a:t>
            </a:r>
          </a:p>
        </p:txBody>
      </p:sp>
      <p:sp>
        <p:nvSpPr>
          <p:cNvPr id="7" name="Down Arrow 6"/>
          <p:cNvSpPr/>
          <p:nvPr/>
        </p:nvSpPr>
        <p:spPr>
          <a:xfrm>
            <a:off x="2209800" y="1905000"/>
            <a:ext cx="381000" cy="3352800"/>
          </a:xfrm>
          <a:prstGeom prst="downArrow">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algn="ctr">
              <a:defRPr/>
            </a:pPr>
            <a:endParaRPr lang="en-US" kern="0">
              <a:solidFill>
                <a:srgbClr val="FFFFFF"/>
              </a:solidFill>
              <a:latin typeface="Arial"/>
            </a:endParaRPr>
          </a:p>
        </p:txBody>
      </p:sp>
      <p:sp>
        <p:nvSpPr>
          <p:cNvPr id="6" name="Rectangle 5"/>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20385140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fontScale="90000"/>
          </a:bodyPr>
          <a:lstStyle/>
          <a:p>
            <a:r>
              <a:rPr lang="en-US" dirty="0"/>
              <a:t>Application Optimization Process </a:t>
            </a:r>
            <a:br>
              <a:rPr lang="en-US" dirty="0"/>
            </a:br>
            <a:r>
              <a:rPr lang="en-US" sz="2000" dirty="0"/>
              <a:t>[Revisited]</a:t>
            </a:r>
          </a:p>
        </p:txBody>
      </p:sp>
      <p:sp>
        <p:nvSpPr>
          <p:cNvPr id="2" name="Slide Number Placeholder 1"/>
          <p:cNvSpPr>
            <a:spLocks noGrp="1"/>
          </p:cNvSpPr>
          <p:nvPr>
            <p:ph type="sldNum" sz="quarter" idx="12"/>
          </p:nvPr>
        </p:nvSpPr>
        <p:spPr>
          <a:prstGeom prst="rect">
            <a:avLst/>
          </a:prstGeom>
        </p:spPr>
        <p:txBody>
          <a:bodyPr/>
          <a:lstStyle/>
          <a:p>
            <a:pPr>
              <a:defRPr/>
            </a:pPr>
            <a:fld id="{FF5D6E9B-67E5-44B8-81E3-A76ADFF62084}" type="slidenum">
              <a:rPr lang="en-US"/>
              <a:pPr>
                <a:defRPr/>
              </a:pPr>
              <a:t>52</a:t>
            </a:fld>
            <a:endParaRPr lang="en-US"/>
          </a:p>
        </p:txBody>
      </p:sp>
      <p:sp>
        <p:nvSpPr>
          <p:cNvPr id="44039" name="Content Placeholder 2"/>
          <p:cNvSpPr txBox="1">
            <a:spLocks/>
          </p:cNvSpPr>
          <p:nvPr/>
        </p:nvSpPr>
        <p:spPr bwMode="auto">
          <a:xfrm>
            <a:off x="2667000" y="1828448"/>
            <a:ext cx="7772400" cy="4191352"/>
          </a:xfrm>
          <a:prstGeom prst="rect">
            <a:avLst/>
          </a:prstGeom>
          <a:noFill/>
          <a:ln w="9525">
            <a:noFill/>
            <a:miter lim="800000"/>
            <a:headEnd/>
            <a:tailEnd/>
          </a:ln>
        </p:spPr>
        <p:txBody>
          <a:bodyPr/>
          <a:lstStyle/>
          <a:p>
            <a:pPr marL="342900" indent="-342900" eaLnBrk="0" hangingPunct="0">
              <a:spcBef>
                <a:spcPct val="20000"/>
              </a:spcBef>
              <a:buSzPct val="100000"/>
              <a:buBlip>
                <a:blip r:embed="rId3"/>
              </a:buBlip>
            </a:pPr>
            <a:r>
              <a:rPr lang="en-US" sz="2400" dirty="0"/>
              <a:t>Identify Optimization Opportunities</a:t>
            </a:r>
          </a:p>
          <a:p>
            <a:pPr marL="914400" lvl="1" indent="-342900" eaLnBrk="0" hangingPunct="0">
              <a:spcBef>
                <a:spcPct val="20000"/>
              </a:spcBef>
              <a:buSzPct val="100000"/>
              <a:buBlip>
                <a:blip r:embed="rId3"/>
              </a:buBlip>
            </a:pPr>
            <a:r>
              <a:rPr lang="en-US" sz="2000" dirty="0"/>
              <a:t>1D stencil algorithm</a:t>
            </a:r>
          </a:p>
          <a:p>
            <a:pPr marL="342900" indent="-342900" eaLnBrk="0" hangingPunct="0">
              <a:spcBef>
                <a:spcPct val="20000"/>
              </a:spcBef>
              <a:buSzPct val="100000"/>
              <a:buBlip>
                <a:blip r:embed="rId3"/>
              </a:buBlip>
            </a:pPr>
            <a:endParaRPr lang="en-US" sz="2400" dirty="0"/>
          </a:p>
          <a:p>
            <a:pPr marL="342900" indent="-342900" eaLnBrk="0" hangingPunct="0">
              <a:spcBef>
                <a:spcPct val="20000"/>
              </a:spcBef>
              <a:buSzPct val="100000"/>
              <a:buBlip>
                <a:blip r:embed="rId3"/>
              </a:buBlip>
            </a:pPr>
            <a:r>
              <a:rPr lang="en-US" sz="2400" dirty="0"/>
              <a:t>Parallelize with CUDA, confirm functional correctness</a:t>
            </a:r>
          </a:p>
          <a:p>
            <a:pPr marL="914400" lvl="1" indent="-342900" eaLnBrk="0" hangingPunct="0">
              <a:spcBef>
                <a:spcPct val="20000"/>
              </a:spcBef>
              <a:buSzPct val="100000"/>
              <a:buBlip>
                <a:blip r:embed="rId3"/>
              </a:buBlip>
            </a:pPr>
            <a:r>
              <a:rPr lang="en-US" sz="2000" dirty="0"/>
              <a:t>Debugger</a:t>
            </a:r>
          </a:p>
          <a:p>
            <a:pPr marL="914400" lvl="1" indent="-342900" eaLnBrk="0" hangingPunct="0">
              <a:spcBef>
                <a:spcPct val="20000"/>
              </a:spcBef>
              <a:buSzPct val="100000"/>
              <a:buBlip>
                <a:blip r:embed="rId3"/>
              </a:buBlip>
            </a:pPr>
            <a:r>
              <a:rPr lang="en-US" sz="2000" dirty="0"/>
              <a:t>Memory Checker</a:t>
            </a:r>
          </a:p>
          <a:p>
            <a:pPr marL="342900" indent="-342900" eaLnBrk="0" hangingPunct="0">
              <a:spcBef>
                <a:spcPct val="20000"/>
              </a:spcBef>
              <a:buSzPct val="100000"/>
              <a:buBlip>
                <a:blip r:embed="rId3"/>
              </a:buBlip>
            </a:pPr>
            <a:endParaRPr lang="en-US" sz="2400" dirty="0"/>
          </a:p>
          <a:p>
            <a:pPr marL="342900" indent="-342900" eaLnBrk="0" hangingPunct="0">
              <a:spcBef>
                <a:spcPct val="20000"/>
              </a:spcBef>
              <a:buSzPct val="100000"/>
              <a:buBlip>
                <a:blip r:embed="rId3"/>
              </a:buBlip>
            </a:pPr>
            <a:r>
              <a:rPr lang="en-US" sz="2400" dirty="0"/>
              <a:t>Optimize</a:t>
            </a:r>
          </a:p>
          <a:p>
            <a:pPr marL="914400" lvl="1" indent="-342900" eaLnBrk="0" hangingPunct="0">
              <a:spcBef>
                <a:spcPct val="20000"/>
              </a:spcBef>
              <a:buSzPct val="100000"/>
              <a:buBlip>
                <a:blip r:embed="rId3"/>
              </a:buBlip>
            </a:pPr>
            <a:r>
              <a:rPr lang="en-US" sz="2000" dirty="0"/>
              <a:t>Profiler (pinned memory)</a:t>
            </a:r>
          </a:p>
        </p:txBody>
      </p:sp>
      <p:sp>
        <p:nvSpPr>
          <p:cNvPr id="6" name="Circular Arrow 5"/>
          <p:cNvSpPr/>
          <p:nvPr/>
        </p:nvSpPr>
        <p:spPr>
          <a:xfrm>
            <a:off x="1600200" y="4191000"/>
            <a:ext cx="1295400" cy="1371600"/>
          </a:xfrm>
          <a:prstGeom prst="circularArrow">
            <a:avLst>
              <a:gd name="adj1" fmla="val 12500"/>
              <a:gd name="adj2" fmla="val 1142319"/>
              <a:gd name="adj3" fmla="val 20457681"/>
              <a:gd name="adj4" fmla="val 3967645"/>
              <a:gd name="adj5" fmla="val 12500"/>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algn="ctr">
              <a:defRPr/>
            </a:pPr>
            <a:endParaRPr lang="en-US" kern="0">
              <a:solidFill>
                <a:srgbClr val="FFFFFF"/>
              </a:solidFill>
              <a:latin typeface="Arial"/>
            </a:endParaRPr>
          </a:p>
        </p:txBody>
      </p:sp>
      <p:sp>
        <p:nvSpPr>
          <p:cNvPr id="7" name="Rectangle 6"/>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1434467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a:prstGeom prst="rect">
            <a:avLst/>
          </a:prstGeom>
        </p:spPr>
        <p:txBody>
          <a:bodyPr/>
          <a:lstStyle/>
          <a:p>
            <a:pPr>
              <a:defRPr/>
            </a:pPr>
            <a:fld id="{71BAA06F-33BE-4B8C-941A-D61A95818D0F}" type="slidenum">
              <a:rPr lang="en-US"/>
              <a:pPr>
                <a:defRPr/>
              </a:pPr>
              <a:t>53</a:t>
            </a:fld>
            <a:endParaRPr lang="en-US"/>
          </a:p>
        </p:txBody>
      </p:sp>
      <p:sp>
        <p:nvSpPr>
          <p:cNvPr id="46082" name="Content Placeholder 2"/>
          <p:cNvSpPr>
            <a:spLocks noGrp="1"/>
          </p:cNvSpPr>
          <p:nvPr>
            <p:ph idx="4294967295"/>
          </p:nvPr>
        </p:nvSpPr>
        <p:spPr>
          <a:xfrm>
            <a:off x="0" y="1600200"/>
            <a:ext cx="4114800" cy="1295400"/>
          </a:xfrm>
        </p:spPr>
        <p:txBody>
          <a:bodyPr/>
          <a:lstStyle/>
          <a:p>
            <a:r>
              <a:rPr lang="en-US" dirty="0"/>
              <a:t>Advanced optimization</a:t>
            </a:r>
          </a:p>
          <a:p>
            <a:pPr lvl="1"/>
            <a:r>
              <a:rPr lang="en-US" dirty="0"/>
              <a:t>Larger time investment</a:t>
            </a:r>
          </a:p>
          <a:p>
            <a:pPr lvl="1"/>
            <a:r>
              <a:rPr lang="en-US" dirty="0"/>
              <a:t>Potential for larger speedup</a:t>
            </a:r>
          </a:p>
        </p:txBody>
      </p:sp>
      <p:pic>
        <p:nvPicPr>
          <p:cNvPr id="46084" name="Picture 4"/>
          <p:cNvPicPr>
            <a:picLocks noChangeAspect="1"/>
          </p:cNvPicPr>
          <p:nvPr/>
        </p:nvPicPr>
        <p:blipFill>
          <a:blip r:embed="rId3" cstate="print"/>
          <a:srcRect/>
          <a:stretch>
            <a:fillRect/>
          </a:stretch>
        </p:blipFill>
        <p:spPr bwMode="auto">
          <a:xfrm>
            <a:off x="3763433" y="1123950"/>
            <a:ext cx="7334250" cy="476250"/>
          </a:xfrm>
          <a:prstGeom prst="rect">
            <a:avLst/>
          </a:prstGeom>
          <a:noFill/>
          <a:ln w="9525">
            <a:noFill/>
            <a:miter lim="800000"/>
            <a:headEnd/>
            <a:tailEnd/>
          </a:ln>
        </p:spPr>
      </p:pic>
      <p:pic>
        <p:nvPicPr>
          <p:cNvPr id="46085" name="Picture 5"/>
          <p:cNvPicPr>
            <a:picLocks noChangeAspect="1"/>
          </p:cNvPicPr>
          <p:nvPr/>
        </p:nvPicPr>
        <p:blipFill>
          <a:blip r:embed="rId4" cstate="print"/>
          <a:srcRect/>
          <a:stretch>
            <a:fillRect/>
          </a:stretch>
        </p:blipFill>
        <p:spPr bwMode="auto">
          <a:xfrm>
            <a:off x="3996267" y="2561168"/>
            <a:ext cx="5200650" cy="3552825"/>
          </a:xfrm>
          <a:prstGeom prst="rect">
            <a:avLst/>
          </a:prstGeom>
          <a:noFill/>
          <a:ln w="9525">
            <a:noFill/>
            <a:miter lim="800000"/>
            <a:headEnd/>
            <a:tailEnd/>
          </a:ln>
        </p:spPr>
      </p:pic>
      <p:sp>
        <p:nvSpPr>
          <p:cNvPr id="6" name="Rectangle 5"/>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
        <p:nvSpPr>
          <p:cNvPr id="7" name="Rectangle 6"/>
          <p:cNvSpPr/>
          <p:nvPr/>
        </p:nvSpPr>
        <p:spPr>
          <a:xfrm>
            <a:off x="3955237" y="3229382"/>
            <a:ext cx="484163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3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1600201" y="503162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600201" y="188747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06"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a:defRPr/>
            </a:pPr>
            <a:fld id="{798515EA-D128-446E-9F7B-42325BFB8E21}" type="slidenum">
              <a:rPr lang="en-US"/>
              <a:pPr>
                <a:defRPr/>
              </a:pPr>
              <a:t>54</a:t>
            </a:fld>
            <a:endParaRPr lang="en-US"/>
          </a:p>
        </p:txBody>
      </p:sp>
      <p:sp>
        <p:nvSpPr>
          <p:cNvPr id="158" name="Cube 157"/>
          <p:cNvSpPr/>
          <p:nvPr/>
        </p:nvSpPr>
        <p:spPr>
          <a:xfrm>
            <a:off x="198278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9" name="Cube 158"/>
          <p:cNvSpPr/>
          <p:nvPr/>
        </p:nvSpPr>
        <p:spPr>
          <a:xfrm>
            <a:off x="22860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0" name="Cube 159"/>
          <p:cNvSpPr/>
          <p:nvPr/>
        </p:nvSpPr>
        <p:spPr>
          <a:xfrm>
            <a:off x="25908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1" name="Cube 160"/>
          <p:cNvSpPr/>
          <p:nvPr/>
        </p:nvSpPr>
        <p:spPr>
          <a:xfrm>
            <a:off x="2894013"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2" name="Cube 161"/>
          <p:cNvSpPr/>
          <p:nvPr/>
        </p:nvSpPr>
        <p:spPr>
          <a:xfrm>
            <a:off x="319722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3" name="Cube 162"/>
          <p:cNvSpPr/>
          <p:nvPr/>
        </p:nvSpPr>
        <p:spPr>
          <a:xfrm>
            <a:off x="350202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4" name="Cube 163"/>
          <p:cNvSpPr/>
          <p:nvPr/>
        </p:nvSpPr>
        <p:spPr>
          <a:xfrm>
            <a:off x="380523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5" name="Cube 164"/>
          <p:cNvSpPr/>
          <p:nvPr/>
        </p:nvSpPr>
        <p:spPr>
          <a:xfrm>
            <a:off x="4106862" y="23701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6" name="Cube 165"/>
          <p:cNvSpPr/>
          <p:nvPr/>
        </p:nvSpPr>
        <p:spPr>
          <a:xfrm>
            <a:off x="4411663"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7" name="Cube 166"/>
          <p:cNvSpPr/>
          <p:nvPr/>
        </p:nvSpPr>
        <p:spPr>
          <a:xfrm>
            <a:off x="471487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8" name="Cube 167"/>
          <p:cNvSpPr/>
          <p:nvPr/>
        </p:nvSpPr>
        <p:spPr>
          <a:xfrm>
            <a:off x="5019675"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9" name="Cube 168"/>
          <p:cNvSpPr/>
          <p:nvPr/>
        </p:nvSpPr>
        <p:spPr>
          <a:xfrm>
            <a:off x="5322888" y="23701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0" name="Cube 169"/>
          <p:cNvSpPr/>
          <p:nvPr/>
        </p:nvSpPr>
        <p:spPr>
          <a:xfrm>
            <a:off x="56261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1" name="Cube 170"/>
          <p:cNvSpPr/>
          <p:nvPr/>
        </p:nvSpPr>
        <p:spPr>
          <a:xfrm>
            <a:off x="5930900" y="23701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2" name="Cube 171"/>
          <p:cNvSpPr/>
          <p:nvPr/>
        </p:nvSpPr>
        <p:spPr>
          <a:xfrm>
            <a:off x="621347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3" name="Cube 172"/>
          <p:cNvSpPr/>
          <p:nvPr/>
        </p:nvSpPr>
        <p:spPr>
          <a:xfrm>
            <a:off x="651827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4" name="Cube 173"/>
          <p:cNvSpPr/>
          <p:nvPr/>
        </p:nvSpPr>
        <p:spPr>
          <a:xfrm>
            <a:off x="6821488"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5" name="Cube 174"/>
          <p:cNvSpPr/>
          <p:nvPr/>
        </p:nvSpPr>
        <p:spPr>
          <a:xfrm>
            <a:off x="7124700"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6" name="Cube 175"/>
          <p:cNvSpPr/>
          <p:nvPr/>
        </p:nvSpPr>
        <p:spPr>
          <a:xfrm>
            <a:off x="742950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7" name="Cube 176"/>
          <p:cNvSpPr/>
          <p:nvPr/>
        </p:nvSpPr>
        <p:spPr>
          <a:xfrm>
            <a:off x="7732713"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8" name="Cube 177"/>
          <p:cNvSpPr/>
          <p:nvPr/>
        </p:nvSpPr>
        <p:spPr>
          <a:xfrm>
            <a:off x="8035925"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9" name="Cube 178"/>
          <p:cNvSpPr/>
          <p:nvPr/>
        </p:nvSpPr>
        <p:spPr>
          <a:xfrm>
            <a:off x="835660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0" name="Cube 179"/>
          <p:cNvSpPr/>
          <p:nvPr/>
        </p:nvSpPr>
        <p:spPr>
          <a:xfrm>
            <a:off x="8659813"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1" name="Cube 180"/>
          <p:cNvSpPr/>
          <p:nvPr/>
        </p:nvSpPr>
        <p:spPr>
          <a:xfrm>
            <a:off x="8963025"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2" name="Cube 181"/>
          <p:cNvSpPr/>
          <p:nvPr/>
        </p:nvSpPr>
        <p:spPr>
          <a:xfrm>
            <a:off x="9267825"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3" name="Cube 182"/>
          <p:cNvSpPr/>
          <p:nvPr/>
        </p:nvSpPr>
        <p:spPr>
          <a:xfrm>
            <a:off x="9571038" y="23622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4" name="Cube 183"/>
          <p:cNvSpPr/>
          <p:nvPr/>
        </p:nvSpPr>
        <p:spPr>
          <a:xfrm>
            <a:off x="9874250" y="23622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5" name="Cube 184"/>
          <p:cNvSpPr/>
          <p:nvPr/>
        </p:nvSpPr>
        <p:spPr>
          <a:xfrm>
            <a:off x="10179050" y="23622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6" name="TextBox 145"/>
          <p:cNvSpPr txBox="1">
            <a:spLocks noChangeArrowheads="1"/>
          </p:cNvSpPr>
          <p:nvPr/>
        </p:nvSpPr>
        <p:spPr bwMode="auto">
          <a:xfrm>
            <a:off x="1988570" y="2751721"/>
            <a:ext cx="587375" cy="368300"/>
          </a:xfrm>
          <a:prstGeom prst="rect">
            <a:avLst/>
          </a:prstGeom>
          <a:noFill/>
          <a:ln w="9525">
            <a:noFill/>
            <a:miter lim="800000"/>
            <a:headEnd/>
            <a:tailEnd/>
          </a:ln>
        </p:spPr>
        <p:txBody>
          <a:bodyPr>
            <a:spAutoFit/>
          </a:bodyPr>
          <a:lstStyle/>
          <a:p>
            <a:pPr>
              <a:defRPr/>
            </a:pPr>
            <a:r>
              <a:rPr lang="en-US" b="1" kern="0" dirty="0">
                <a:solidFill>
                  <a:sysClr val="windowText" lastClr="000000"/>
                </a:solidFill>
              </a:rPr>
              <a:t>in</a:t>
            </a:r>
          </a:p>
        </p:txBody>
      </p:sp>
      <p:sp>
        <p:nvSpPr>
          <p:cNvPr id="187" name="TextBox 146"/>
          <p:cNvSpPr txBox="1">
            <a:spLocks noChangeArrowheads="1"/>
          </p:cNvSpPr>
          <p:nvPr/>
        </p:nvSpPr>
        <p:spPr bwMode="auto">
          <a:xfrm>
            <a:off x="1972302" y="5810004"/>
            <a:ext cx="585787" cy="369887"/>
          </a:xfrm>
          <a:prstGeom prst="rect">
            <a:avLst/>
          </a:prstGeom>
          <a:noFill/>
          <a:ln w="9525">
            <a:noFill/>
            <a:miter lim="800000"/>
            <a:headEnd/>
            <a:tailEnd/>
          </a:ln>
        </p:spPr>
        <p:txBody>
          <a:bodyPr>
            <a:spAutoFit/>
          </a:bodyPr>
          <a:lstStyle/>
          <a:p>
            <a:pPr>
              <a:defRPr/>
            </a:pPr>
            <a:r>
              <a:rPr lang="en-US" b="1" kern="0" dirty="0">
                <a:solidFill>
                  <a:sysClr val="windowText" lastClr="000000"/>
                </a:solidFill>
              </a:rPr>
              <a:t>out</a:t>
            </a:r>
          </a:p>
        </p:txBody>
      </p:sp>
      <p:cxnSp>
        <p:nvCxnSpPr>
          <p:cNvPr id="188" name="Straight Connector 187"/>
          <p:cNvCxnSpPr/>
          <p:nvPr/>
        </p:nvCxnSpPr>
        <p:spPr>
          <a:xfrm>
            <a:off x="6213475" y="1828800"/>
            <a:ext cx="0" cy="1371600"/>
          </a:xfrm>
          <a:prstGeom prst="line">
            <a:avLst/>
          </a:prstGeom>
          <a:noFill/>
          <a:ln w="19050" cap="flat" cmpd="sng" algn="ctr">
            <a:solidFill>
              <a:srgbClr val="C00000"/>
            </a:solidFill>
            <a:prstDash val="dash"/>
          </a:ln>
          <a:effectLst/>
        </p:spPr>
      </p:cxnSp>
      <p:sp>
        <p:nvSpPr>
          <p:cNvPr id="189" name="Oval Callout 188"/>
          <p:cNvSpPr/>
          <p:nvPr/>
        </p:nvSpPr>
        <p:spPr>
          <a:xfrm>
            <a:off x="7168354" y="1012466"/>
            <a:ext cx="2128046" cy="816334"/>
          </a:xfrm>
          <a:prstGeom prst="wedgeEllipseCallout">
            <a:avLst>
              <a:gd name="adj1" fmla="val -89602"/>
              <a:gd name="adj2" fmla="val 91171"/>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sz="1600" b="1" kern="0" dirty="0">
                <a:solidFill>
                  <a:srgbClr val="000000"/>
                </a:solidFill>
                <a:latin typeface="Arial"/>
              </a:rPr>
              <a:t>Partition data into TWO chunks</a:t>
            </a:r>
          </a:p>
        </p:txBody>
      </p:sp>
      <p:sp>
        <p:nvSpPr>
          <p:cNvPr id="190" name="TextBox 145"/>
          <p:cNvSpPr txBox="1">
            <a:spLocks noChangeArrowheads="1"/>
          </p:cNvSpPr>
          <p:nvPr/>
        </p:nvSpPr>
        <p:spPr bwMode="auto">
          <a:xfrm>
            <a:off x="3663951" y="1993900"/>
            <a:ext cx="1138237" cy="368300"/>
          </a:xfrm>
          <a:prstGeom prst="rect">
            <a:avLst/>
          </a:prstGeom>
          <a:noFill/>
          <a:ln w="9525">
            <a:noFill/>
            <a:miter lim="800000"/>
            <a:headEnd/>
            <a:tailEnd/>
          </a:ln>
        </p:spPr>
        <p:txBody>
          <a:bodyPr>
            <a:spAutoFit/>
          </a:bodyPr>
          <a:lstStyle/>
          <a:p>
            <a:pPr>
              <a:defRPr/>
            </a:pPr>
            <a:r>
              <a:rPr lang="en-US" b="1" kern="0" dirty="0">
                <a:solidFill>
                  <a:sysClr val="windowText" lastClr="000000"/>
                </a:solidFill>
              </a:rPr>
              <a:t>chunk 1</a:t>
            </a:r>
          </a:p>
        </p:txBody>
      </p:sp>
      <p:sp>
        <p:nvSpPr>
          <p:cNvPr id="191" name="TextBox 145"/>
          <p:cNvSpPr txBox="1">
            <a:spLocks noChangeArrowheads="1"/>
          </p:cNvSpPr>
          <p:nvPr/>
        </p:nvSpPr>
        <p:spPr bwMode="auto">
          <a:xfrm>
            <a:off x="7702551" y="1993900"/>
            <a:ext cx="1138237" cy="368300"/>
          </a:xfrm>
          <a:prstGeom prst="rect">
            <a:avLst/>
          </a:prstGeom>
          <a:noFill/>
          <a:ln w="9525">
            <a:noFill/>
            <a:miter lim="800000"/>
            <a:headEnd/>
            <a:tailEnd/>
          </a:ln>
        </p:spPr>
        <p:txBody>
          <a:bodyPr>
            <a:spAutoFit/>
          </a:bodyPr>
          <a:lstStyle/>
          <a:p>
            <a:pPr>
              <a:defRPr/>
            </a:pPr>
            <a:r>
              <a:rPr lang="en-US" b="1" kern="0">
                <a:solidFill>
                  <a:sysClr val="windowText" lastClr="000000"/>
                </a:solidFill>
              </a:rPr>
              <a:t>chunk 2</a:t>
            </a:r>
          </a:p>
        </p:txBody>
      </p:sp>
      <p:sp>
        <p:nvSpPr>
          <p:cNvPr id="192" name="Cube 191"/>
          <p:cNvSpPr/>
          <p:nvPr/>
        </p:nvSpPr>
        <p:spPr>
          <a:xfrm>
            <a:off x="198437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3" name="Cube 192"/>
          <p:cNvSpPr/>
          <p:nvPr/>
        </p:nvSpPr>
        <p:spPr>
          <a:xfrm>
            <a:off x="2287587"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4" name="Cube 193"/>
          <p:cNvSpPr/>
          <p:nvPr/>
        </p:nvSpPr>
        <p:spPr>
          <a:xfrm>
            <a:off x="259238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5" name="Cube 194"/>
          <p:cNvSpPr/>
          <p:nvPr/>
        </p:nvSpPr>
        <p:spPr>
          <a:xfrm>
            <a:off x="2895600"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6" name="Cube 195"/>
          <p:cNvSpPr/>
          <p:nvPr/>
        </p:nvSpPr>
        <p:spPr>
          <a:xfrm>
            <a:off x="3198812"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7" name="Cube 196"/>
          <p:cNvSpPr/>
          <p:nvPr/>
        </p:nvSpPr>
        <p:spPr>
          <a:xfrm>
            <a:off x="3503613"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8" name="Cube 197"/>
          <p:cNvSpPr/>
          <p:nvPr/>
        </p:nvSpPr>
        <p:spPr>
          <a:xfrm>
            <a:off x="380682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9" name="Cube 198"/>
          <p:cNvSpPr/>
          <p:nvPr/>
        </p:nvSpPr>
        <p:spPr>
          <a:xfrm>
            <a:off x="411003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0" name="Cube 199"/>
          <p:cNvSpPr/>
          <p:nvPr/>
        </p:nvSpPr>
        <p:spPr>
          <a:xfrm>
            <a:off x="4413250"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1" name="Cube 200"/>
          <p:cNvSpPr/>
          <p:nvPr/>
        </p:nvSpPr>
        <p:spPr>
          <a:xfrm>
            <a:off x="4716462"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2" name="Cube 201"/>
          <p:cNvSpPr/>
          <p:nvPr/>
        </p:nvSpPr>
        <p:spPr>
          <a:xfrm>
            <a:off x="5021263"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3" name="Cube 202"/>
          <p:cNvSpPr/>
          <p:nvPr/>
        </p:nvSpPr>
        <p:spPr>
          <a:xfrm>
            <a:off x="5324475" y="54721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4" name="Cube 203"/>
          <p:cNvSpPr/>
          <p:nvPr/>
        </p:nvSpPr>
        <p:spPr>
          <a:xfrm>
            <a:off x="5627687" y="54721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5" name="Cube 204"/>
          <p:cNvSpPr/>
          <p:nvPr/>
        </p:nvSpPr>
        <p:spPr>
          <a:xfrm>
            <a:off x="5932488" y="54721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6" name="Cube 205"/>
          <p:cNvSpPr/>
          <p:nvPr/>
        </p:nvSpPr>
        <p:spPr>
          <a:xfrm>
            <a:off x="6215062" y="54641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7" name="Cube 206"/>
          <p:cNvSpPr/>
          <p:nvPr/>
        </p:nvSpPr>
        <p:spPr>
          <a:xfrm>
            <a:off x="6519863"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8" name="Cube 207"/>
          <p:cNvSpPr/>
          <p:nvPr/>
        </p:nvSpPr>
        <p:spPr>
          <a:xfrm>
            <a:off x="682307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9" name="Cube 208"/>
          <p:cNvSpPr/>
          <p:nvPr/>
        </p:nvSpPr>
        <p:spPr>
          <a:xfrm>
            <a:off x="712787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0" name="Cube 209"/>
          <p:cNvSpPr/>
          <p:nvPr/>
        </p:nvSpPr>
        <p:spPr>
          <a:xfrm>
            <a:off x="743108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1" name="Cube 210"/>
          <p:cNvSpPr/>
          <p:nvPr/>
        </p:nvSpPr>
        <p:spPr>
          <a:xfrm>
            <a:off x="77343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2" name="Cube 211"/>
          <p:cNvSpPr/>
          <p:nvPr/>
        </p:nvSpPr>
        <p:spPr>
          <a:xfrm>
            <a:off x="80391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3" name="Cube 212"/>
          <p:cNvSpPr/>
          <p:nvPr/>
        </p:nvSpPr>
        <p:spPr>
          <a:xfrm>
            <a:off x="835818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4" name="Cube 213"/>
          <p:cNvSpPr/>
          <p:nvPr/>
        </p:nvSpPr>
        <p:spPr>
          <a:xfrm>
            <a:off x="86614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5" name="Cube 214"/>
          <p:cNvSpPr/>
          <p:nvPr/>
        </p:nvSpPr>
        <p:spPr>
          <a:xfrm>
            <a:off x="8966200"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6" name="Cube 215"/>
          <p:cNvSpPr/>
          <p:nvPr/>
        </p:nvSpPr>
        <p:spPr>
          <a:xfrm>
            <a:off x="9269413"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7" name="Cube 216"/>
          <p:cNvSpPr/>
          <p:nvPr/>
        </p:nvSpPr>
        <p:spPr>
          <a:xfrm>
            <a:off x="957262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8" name="Cube 217"/>
          <p:cNvSpPr/>
          <p:nvPr/>
        </p:nvSpPr>
        <p:spPr>
          <a:xfrm>
            <a:off x="9877425" y="54641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9" name="Cube 218"/>
          <p:cNvSpPr/>
          <p:nvPr/>
        </p:nvSpPr>
        <p:spPr>
          <a:xfrm>
            <a:off x="10180638" y="54641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66" name="Rectangle 65"/>
          <p:cNvSpPr/>
          <p:nvPr/>
        </p:nvSpPr>
        <p:spPr>
          <a:xfrm>
            <a:off x="113690" y="6627168"/>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
        <p:nvSpPr>
          <p:cNvPr id="3" name="Rectangle 2"/>
          <p:cNvSpPr/>
          <p:nvPr/>
        </p:nvSpPr>
        <p:spPr>
          <a:xfrm>
            <a:off x="9493419" y="1940173"/>
            <a:ext cx="1284326" cy="369332"/>
          </a:xfrm>
          <a:prstGeom prst="rect">
            <a:avLst/>
          </a:prstGeom>
        </p:spPr>
        <p:txBody>
          <a:bodyPr wrap="none">
            <a:spAutoFit/>
          </a:bodyPr>
          <a:lstStyle/>
          <a:p>
            <a:r>
              <a:rPr lang="en-US" b="1" kern="0" dirty="0" smtClean="0">
                <a:solidFill>
                  <a:sysClr val="windowText" lastClr="000000"/>
                </a:solidFill>
              </a:rPr>
              <a:t>On the CPU</a:t>
            </a:r>
            <a:endParaRPr lang="en-US" dirty="0"/>
          </a:p>
        </p:txBody>
      </p:sp>
      <p:sp>
        <p:nvSpPr>
          <p:cNvPr id="70" name="Rectangle 69"/>
          <p:cNvSpPr/>
          <p:nvPr/>
        </p:nvSpPr>
        <p:spPr>
          <a:xfrm>
            <a:off x="9483101" y="5054904"/>
            <a:ext cx="1284326" cy="369332"/>
          </a:xfrm>
          <a:prstGeom prst="rect">
            <a:avLst/>
          </a:prstGeom>
        </p:spPr>
        <p:txBody>
          <a:bodyPr wrap="none">
            <a:spAutoFit/>
          </a:bodyPr>
          <a:lstStyle/>
          <a:p>
            <a:r>
              <a:rPr lang="en-US" b="1" kern="0" dirty="0" smtClean="0">
                <a:solidFill>
                  <a:sysClr val="windowText" lastClr="000000"/>
                </a:solidFill>
              </a:rPr>
              <a:t>On the CPU</a:t>
            </a:r>
            <a:endParaRPr lang="en-US" dirty="0"/>
          </a:p>
        </p:txBody>
      </p:sp>
    </p:spTree>
    <p:extLst>
      <p:ext uri="{BB962C8B-B14F-4D97-AF65-F5344CB8AC3E}">
        <p14:creationId xmlns:p14="http://schemas.microsoft.com/office/powerpoint/2010/main" val="37750068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0201" y="3208338"/>
            <a:ext cx="9167226" cy="130364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1600201" y="482136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600201" y="164787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30"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a:defRPr/>
            </a:pPr>
            <a:fld id="{D6D677B4-DAA1-46EB-8C33-BAE544CF6845}" type="slidenum">
              <a:rPr lang="en-US"/>
              <a:pPr>
                <a:defRPr/>
              </a:pPr>
              <a:t>55</a:t>
            </a:fld>
            <a:endParaRPr lang="en-US"/>
          </a:p>
        </p:txBody>
      </p:sp>
      <p:sp>
        <p:nvSpPr>
          <p:cNvPr id="136" name="Cube 135"/>
          <p:cNvSpPr/>
          <p:nvPr/>
        </p:nvSpPr>
        <p:spPr>
          <a:xfrm>
            <a:off x="190658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37" name="Cube 136"/>
          <p:cNvSpPr/>
          <p:nvPr/>
        </p:nvSpPr>
        <p:spPr>
          <a:xfrm>
            <a:off x="22098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38" name="Cube 137"/>
          <p:cNvSpPr/>
          <p:nvPr/>
        </p:nvSpPr>
        <p:spPr>
          <a:xfrm>
            <a:off x="25146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39" name="Cube 138"/>
          <p:cNvSpPr/>
          <p:nvPr/>
        </p:nvSpPr>
        <p:spPr>
          <a:xfrm>
            <a:off x="2817813"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40" name="Cube 139"/>
          <p:cNvSpPr/>
          <p:nvPr/>
        </p:nvSpPr>
        <p:spPr>
          <a:xfrm>
            <a:off x="312102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41" name="Cube 140"/>
          <p:cNvSpPr/>
          <p:nvPr/>
        </p:nvSpPr>
        <p:spPr>
          <a:xfrm>
            <a:off x="342582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42" name="Cube 141"/>
          <p:cNvSpPr/>
          <p:nvPr/>
        </p:nvSpPr>
        <p:spPr>
          <a:xfrm>
            <a:off x="372903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43" name="Cube 142"/>
          <p:cNvSpPr/>
          <p:nvPr/>
        </p:nvSpPr>
        <p:spPr>
          <a:xfrm>
            <a:off x="4030662" y="22177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44" name="Cube 143"/>
          <p:cNvSpPr/>
          <p:nvPr/>
        </p:nvSpPr>
        <p:spPr>
          <a:xfrm>
            <a:off x="4335463"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45" name="Cube 144"/>
          <p:cNvSpPr/>
          <p:nvPr/>
        </p:nvSpPr>
        <p:spPr>
          <a:xfrm>
            <a:off x="463867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46" name="Cube 145"/>
          <p:cNvSpPr/>
          <p:nvPr/>
        </p:nvSpPr>
        <p:spPr>
          <a:xfrm>
            <a:off x="4943475"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47" name="Cube 146"/>
          <p:cNvSpPr/>
          <p:nvPr/>
        </p:nvSpPr>
        <p:spPr>
          <a:xfrm>
            <a:off x="5246688"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48" name="Cube 147"/>
          <p:cNvSpPr/>
          <p:nvPr/>
        </p:nvSpPr>
        <p:spPr>
          <a:xfrm>
            <a:off x="55499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49" name="Cube 148"/>
          <p:cNvSpPr/>
          <p:nvPr/>
        </p:nvSpPr>
        <p:spPr>
          <a:xfrm>
            <a:off x="5854700"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0" name="Cube 149"/>
          <p:cNvSpPr/>
          <p:nvPr/>
        </p:nvSpPr>
        <p:spPr>
          <a:xfrm>
            <a:off x="613727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1" name="Cube 150"/>
          <p:cNvSpPr/>
          <p:nvPr/>
        </p:nvSpPr>
        <p:spPr>
          <a:xfrm>
            <a:off x="644207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2" name="Cube 151"/>
          <p:cNvSpPr/>
          <p:nvPr/>
        </p:nvSpPr>
        <p:spPr>
          <a:xfrm>
            <a:off x="6745288"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3" name="Cube 152"/>
          <p:cNvSpPr/>
          <p:nvPr/>
        </p:nvSpPr>
        <p:spPr>
          <a:xfrm>
            <a:off x="7048500"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4" name="Cube 153"/>
          <p:cNvSpPr/>
          <p:nvPr/>
        </p:nvSpPr>
        <p:spPr>
          <a:xfrm>
            <a:off x="735330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5" name="Cube 154"/>
          <p:cNvSpPr/>
          <p:nvPr/>
        </p:nvSpPr>
        <p:spPr>
          <a:xfrm>
            <a:off x="7656513"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6" name="Cube 155"/>
          <p:cNvSpPr/>
          <p:nvPr/>
        </p:nvSpPr>
        <p:spPr>
          <a:xfrm>
            <a:off x="7959725"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7" name="Cube 156"/>
          <p:cNvSpPr/>
          <p:nvPr/>
        </p:nvSpPr>
        <p:spPr>
          <a:xfrm>
            <a:off x="828040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8" name="Cube 157"/>
          <p:cNvSpPr/>
          <p:nvPr/>
        </p:nvSpPr>
        <p:spPr>
          <a:xfrm>
            <a:off x="8583613"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59" name="Cube 158"/>
          <p:cNvSpPr/>
          <p:nvPr/>
        </p:nvSpPr>
        <p:spPr>
          <a:xfrm>
            <a:off x="8886825"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0" name="Cube 159"/>
          <p:cNvSpPr/>
          <p:nvPr/>
        </p:nvSpPr>
        <p:spPr>
          <a:xfrm>
            <a:off x="9191625"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1" name="Cube 160"/>
          <p:cNvSpPr/>
          <p:nvPr/>
        </p:nvSpPr>
        <p:spPr>
          <a:xfrm>
            <a:off x="9494838"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2" name="Cube 161"/>
          <p:cNvSpPr/>
          <p:nvPr/>
        </p:nvSpPr>
        <p:spPr>
          <a:xfrm>
            <a:off x="9798050"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3" name="Cube 162"/>
          <p:cNvSpPr/>
          <p:nvPr/>
        </p:nvSpPr>
        <p:spPr>
          <a:xfrm>
            <a:off x="10102850"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4" name="Cube 163"/>
          <p:cNvSpPr/>
          <p:nvPr/>
        </p:nvSpPr>
        <p:spPr>
          <a:xfrm>
            <a:off x="190817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5" name="Cube 164"/>
          <p:cNvSpPr/>
          <p:nvPr/>
        </p:nvSpPr>
        <p:spPr>
          <a:xfrm>
            <a:off x="2211387"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6" name="Cube 165"/>
          <p:cNvSpPr/>
          <p:nvPr/>
        </p:nvSpPr>
        <p:spPr>
          <a:xfrm>
            <a:off x="251618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7" name="Cube 166"/>
          <p:cNvSpPr/>
          <p:nvPr/>
        </p:nvSpPr>
        <p:spPr>
          <a:xfrm>
            <a:off x="2819400"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8" name="Cube 167"/>
          <p:cNvSpPr/>
          <p:nvPr/>
        </p:nvSpPr>
        <p:spPr>
          <a:xfrm>
            <a:off x="3122612"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69" name="Cube 168"/>
          <p:cNvSpPr/>
          <p:nvPr/>
        </p:nvSpPr>
        <p:spPr>
          <a:xfrm>
            <a:off x="3427413"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0" name="Cube 169"/>
          <p:cNvSpPr/>
          <p:nvPr/>
        </p:nvSpPr>
        <p:spPr>
          <a:xfrm>
            <a:off x="373062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1" name="Cube 170"/>
          <p:cNvSpPr/>
          <p:nvPr/>
        </p:nvSpPr>
        <p:spPr>
          <a:xfrm>
            <a:off x="403383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2" name="Cube 171"/>
          <p:cNvSpPr/>
          <p:nvPr/>
        </p:nvSpPr>
        <p:spPr>
          <a:xfrm>
            <a:off x="4337050"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3" name="Cube 172"/>
          <p:cNvSpPr/>
          <p:nvPr/>
        </p:nvSpPr>
        <p:spPr>
          <a:xfrm>
            <a:off x="4640262"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4" name="Cube 173"/>
          <p:cNvSpPr/>
          <p:nvPr/>
        </p:nvSpPr>
        <p:spPr>
          <a:xfrm>
            <a:off x="4945063"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5" name="Cube 174"/>
          <p:cNvSpPr/>
          <p:nvPr/>
        </p:nvSpPr>
        <p:spPr>
          <a:xfrm>
            <a:off x="5248275"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6" name="Cube 175"/>
          <p:cNvSpPr/>
          <p:nvPr/>
        </p:nvSpPr>
        <p:spPr>
          <a:xfrm>
            <a:off x="5551487"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7" name="Cube 176"/>
          <p:cNvSpPr/>
          <p:nvPr/>
        </p:nvSpPr>
        <p:spPr>
          <a:xfrm>
            <a:off x="5856288"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8" name="Cube 177"/>
          <p:cNvSpPr/>
          <p:nvPr/>
        </p:nvSpPr>
        <p:spPr>
          <a:xfrm>
            <a:off x="6138862" y="53117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79" name="Cube 178"/>
          <p:cNvSpPr/>
          <p:nvPr/>
        </p:nvSpPr>
        <p:spPr>
          <a:xfrm>
            <a:off x="6443663"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0" name="Cube 179"/>
          <p:cNvSpPr/>
          <p:nvPr/>
        </p:nvSpPr>
        <p:spPr>
          <a:xfrm>
            <a:off x="674687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1" name="Cube 180"/>
          <p:cNvSpPr/>
          <p:nvPr/>
        </p:nvSpPr>
        <p:spPr>
          <a:xfrm>
            <a:off x="705167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2" name="Cube 181"/>
          <p:cNvSpPr/>
          <p:nvPr/>
        </p:nvSpPr>
        <p:spPr>
          <a:xfrm>
            <a:off x="735488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3" name="Cube 182"/>
          <p:cNvSpPr/>
          <p:nvPr/>
        </p:nvSpPr>
        <p:spPr>
          <a:xfrm>
            <a:off x="76581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4" name="Cube 183"/>
          <p:cNvSpPr/>
          <p:nvPr/>
        </p:nvSpPr>
        <p:spPr>
          <a:xfrm>
            <a:off x="79629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5" name="Cube 184"/>
          <p:cNvSpPr/>
          <p:nvPr/>
        </p:nvSpPr>
        <p:spPr>
          <a:xfrm>
            <a:off x="828198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6" name="Cube 185"/>
          <p:cNvSpPr/>
          <p:nvPr/>
        </p:nvSpPr>
        <p:spPr>
          <a:xfrm>
            <a:off x="85852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7" name="Cube 186"/>
          <p:cNvSpPr/>
          <p:nvPr/>
        </p:nvSpPr>
        <p:spPr>
          <a:xfrm>
            <a:off x="8890000"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8" name="Cube 187"/>
          <p:cNvSpPr/>
          <p:nvPr/>
        </p:nvSpPr>
        <p:spPr>
          <a:xfrm>
            <a:off x="9193213"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89" name="Cube 188"/>
          <p:cNvSpPr/>
          <p:nvPr/>
        </p:nvSpPr>
        <p:spPr>
          <a:xfrm>
            <a:off x="949642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0" name="Cube 189"/>
          <p:cNvSpPr/>
          <p:nvPr/>
        </p:nvSpPr>
        <p:spPr>
          <a:xfrm>
            <a:off x="9801225"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1" name="Cube 190"/>
          <p:cNvSpPr/>
          <p:nvPr/>
        </p:nvSpPr>
        <p:spPr>
          <a:xfrm>
            <a:off x="10104438"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2" name="TextBox 145"/>
          <p:cNvSpPr txBox="1">
            <a:spLocks noChangeArrowheads="1"/>
          </p:cNvSpPr>
          <p:nvPr/>
        </p:nvSpPr>
        <p:spPr bwMode="auto">
          <a:xfrm>
            <a:off x="1743869" y="2514600"/>
            <a:ext cx="587375" cy="368300"/>
          </a:xfrm>
          <a:prstGeom prst="rect">
            <a:avLst/>
          </a:prstGeom>
          <a:noFill/>
          <a:ln w="9525">
            <a:noFill/>
            <a:miter lim="800000"/>
            <a:headEnd/>
            <a:tailEnd/>
          </a:ln>
        </p:spPr>
        <p:txBody>
          <a:bodyPr>
            <a:spAutoFit/>
          </a:bodyPr>
          <a:lstStyle/>
          <a:p>
            <a:pPr>
              <a:defRPr/>
            </a:pPr>
            <a:r>
              <a:rPr lang="en-US" b="1" kern="0" dirty="0">
                <a:solidFill>
                  <a:sysClr val="windowText" lastClr="000000"/>
                </a:solidFill>
              </a:rPr>
              <a:t>in</a:t>
            </a:r>
          </a:p>
        </p:txBody>
      </p:sp>
      <p:sp>
        <p:nvSpPr>
          <p:cNvPr id="193" name="TextBox 146"/>
          <p:cNvSpPr txBox="1">
            <a:spLocks noChangeArrowheads="1"/>
          </p:cNvSpPr>
          <p:nvPr/>
        </p:nvSpPr>
        <p:spPr bwMode="auto">
          <a:xfrm>
            <a:off x="1778001" y="5638801"/>
            <a:ext cx="585787" cy="369887"/>
          </a:xfrm>
          <a:prstGeom prst="rect">
            <a:avLst/>
          </a:prstGeom>
          <a:noFill/>
          <a:ln w="9525">
            <a:noFill/>
            <a:miter lim="800000"/>
            <a:headEnd/>
            <a:tailEnd/>
          </a:ln>
        </p:spPr>
        <p:txBody>
          <a:bodyPr>
            <a:spAutoFit/>
          </a:bodyPr>
          <a:lstStyle/>
          <a:p>
            <a:pPr>
              <a:defRPr/>
            </a:pPr>
            <a:r>
              <a:rPr lang="en-US" b="1" kern="0" dirty="0">
                <a:solidFill>
                  <a:sysClr val="windowText" lastClr="000000"/>
                </a:solidFill>
              </a:rPr>
              <a:t>out</a:t>
            </a:r>
          </a:p>
        </p:txBody>
      </p:sp>
      <p:cxnSp>
        <p:nvCxnSpPr>
          <p:cNvPr id="194" name="Straight Connector 193"/>
          <p:cNvCxnSpPr/>
          <p:nvPr/>
        </p:nvCxnSpPr>
        <p:spPr>
          <a:xfrm>
            <a:off x="6137275" y="1676400"/>
            <a:ext cx="0" cy="1371600"/>
          </a:xfrm>
          <a:prstGeom prst="line">
            <a:avLst/>
          </a:prstGeom>
          <a:noFill/>
          <a:ln w="19050" cap="flat" cmpd="sng" algn="ctr">
            <a:solidFill>
              <a:srgbClr val="C00000"/>
            </a:solidFill>
            <a:prstDash val="dash"/>
          </a:ln>
          <a:effectLst/>
        </p:spPr>
      </p:cxnSp>
      <p:sp>
        <p:nvSpPr>
          <p:cNvPr id="195" name="TextBox 145"/>
          <p:cNvSpPr txBox="1">
            <a:spLocks noChangeArrowheads="1"/>
          </p:cNvSpPr>
          <p:nvPr/>
        </p:nvSpPr>
        <p:spPr bwMode="auto">
          <a:xfrm>
            <a:off x="3587751" y="1841500"/>
            <a:ext cx="1138237" cy="368300"/>
          </a:xfrm>
          <a:prstGeom prst="rect">
            <a:avLst/>
          </a:prstGeom>
          <a:noFill/>
          <a:ln w="9525">
            <a:noFill/>
            <a:miter lim="800000"/>
            <a:headEnd/>
            <a:tailEnd/>
          </a:ln>
        </p:spPr>
        <p:txBody>
          <a:bodyPr>
            <a:spAutoFit/>
          </a:bodyPr>
          <a:lstStyle/>
          <a:p>
            <a:pPr>
              <a:defRPr/>
            </a:pPr>
            <a:r>
              <a:rPr lang="en-US" b="1" kern="0">
                <a:solidFill>
                  <a:sysClr val="windowText" lastClr="000000"/>
                </a:solidFill>
              </a:rPr>
              <a:t>chunk 1</a:t>
            </a:r>
          </a:p>
        </p:txBody>
      </p:sp>
      <p:sp>
        <p:nvSpPr>
          <p:cNvPr id="196" name="TextBox 145"/>
          <p:cNvSpPr txBox="1">
            <a:spLocks noChangeArrowheads="1"/>
          </p:cNvSpPr>
          <p:nvPr/>
        </p:nvSpPr>
        <p:spPr bwMode="auto">
          <a:xfrm>
            <a:off x="7626351" y="1841500"/>
            <a:ext cx="1138237" cy="368300"/>
          </a:xfrm>
          <a:prstGeom prst="rect">
            <a:avLst/>
          </a:prstGeom>
          <a:noFill/>
          <a:ln w="9525">
            <a:noFill/>
            <a:miter lim="800000"/>
            <a:headEnd/>
            <a:tailEnd/>
          </a:ln>
        </p:spPr>
        <p:txBody>
          <a:bodyPr>
            <a:spAutoFit/>
          </a:bodyPr>
          <a:lstStyle/>
          <a:p>
            <a:pPr>
              <a:defRPr/>
            </a:pPr>
            <a:r>
              <a:rPr lang="en-US" b="1" kern="0">
                <a:solidFill>
                  <a:sysClr val="windowText" lastClr="000000"/>
                </a:solidFill>
              </a:rPr>
              <a:t>chunk 2</a:t>
            </a:r>
          </a:p>
        </p:txBody>
      </p:sp>
      <p:sp>
        <p:nvSpPr>
          <p:cNvPr id="197" name="Cube 196"/>
          <p:cNvSpPr/>
          <p:nvPr/>
        </p:nvSpPr>
        <p:spPr>
          <a:xfrm>
            <a:off x="39544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8" name="Cube 197"/>
          <p:cNvSpPr/>
          <p:nvPr/>
        </p:nvSpPr>
        <p:spPr>
          <a:xfrm>
            <a:off x="41068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9" name="Cube 198"/>
          <p:cNvSpPr/>
          <p:nvPr/>
        </p:nvSpPr>
        <p:spPr>
          <a:xfrm>
            <a:off x="42592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0" name="Cube 199"/>
          <p:cNvSpPr/>
          <p:nvPr/>
        </p:nvSpPr>
        <p:spPr>
          <a:xfrm>
            <a:off x="44116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1" name="Cube 200"/>
          <p:cNvSpPr/>
          <p:nvPr/>
        </p:nvSpPr>
        <p:spPr>
          <a:xfrm>
            <a:off x="45640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2" name="Cube 201"/>
          <p:cNvSpPr/>
          <p:nvPr/>
        </p:nvSpPr>
        <p:spPr>
          <a:xfrm>
            <a:off x="47164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3" name="Cube 202"/>
          <p:cNvSpPr/>
          <p:nvPr/>
        </p:nvSpPr>
        <p:spPr>
          <a:xfrm>
            <a:off x="48688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4" name="Cube 203"/>
          <p:cNvSpPr/>
          <p:nvPr/>
        </p:nvSpPr>
        <p:spPr>
          <a:xfrm>
            <a:off x="5021262" y="35242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5" name="Cube 204"/>
          <p:cNvSpPr/>
          <p:nvPr/>
        </p:nvSpPr>
        <p:spPr>
          <a:xfrm>
            <a:off x="51736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6" name="Cube 205"/>
          <p:cNvSpPr/>
          <p:nvPr/>
        </p:nvSpPr>
        <p:spPr>
          <a:xfrm>
            <a:off x="5326063"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7" name="Cube 206"/>
          <p:cNvSpPr/>
          <p:nvPr/>
        </p:nvSpPr>
        <p:spPr>
          <a:xfrm>
            <a:off x="54895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8" name="Cube 207"/>
          <p:cNvSpPr/>
          <p:nvPr/>
        </p:nvSpPr>
        <p:spPr>
          <a:xfrm>
            <a:off x="56419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9" name="Cube 208"/>
          <p:cNvSpPr/>
          <p:nvPr/>
        </p:nvSpPr>
        <p:spPr>
          <a:xfrm>
            <a:off x="57943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0" name="Cube 209"/>
          <p:cNvSpPr/>
          <p:nvPr/>
        </p:nvSpPr>
        <p:spPr>
          <a:xfrm>
            <a:off x="5946775"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1" name="Cube 210"/>
          <p:cNvSpPr/>
          <p:nvPr/>
        </p:nvSpPr>
        <p:spPr>
          <a:xfrm>
            <a:off x="1668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12" name="Cube 211"/>
          <p:cNvSpPr/>
          <p:nvPr/>
        </p:nvSpPr>
        <p:spPr>
          <a:xfrm>
            <a:off x="1820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13" name="Cube 212"/>
          <p:cNvSpPr/>
          <p:nvPr/>
        </p:nvSpPr>
        <p:spPr>
          <a:xfrm>
            <a:off x="19732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14" name="Cube 213"/>
          <p:cNvSpPr/>
          <p:nvPr/>
        </p:nvSpPr>
        <p:spPr>
          <a:xfrm>
            <a:off x="2125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15" name="Cube 214"/>
          <p:cNvSpPr/>
          <p:nvPr/>
        </p:nvSpPr>
        <p:spPr>
          <a:xfrm>
            <a:off x="2278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16" name="Cube 215"/>
          <p:cNvSpPr/>
          <p:nvPr/>
        </p:nvSpPr>
        <p:spPr>
          <a:xfrm>
            <a:off x="2430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17" name="Cube 216"/>
          <p:cNvSpPr/>
          <p:nvPr/>
        </p:nvSpPr>
        <p:spPr>
          <a:xfrm>
            <a:off x="2582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18" name="Cube 217"/>
          <p:cNvSpPr/>
          <p:nvPr/>
        </p:nvSpPr>
        <p:spPr>
          <a:xfrm>
            <a:off x="2735262"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19" name="Cube 218"/>
          <p:cNvSpPr/>
          <p:nvPr/>
        </p:nvSpPr>
        <p:spPr>
          <a:xfrm>
            <a:off x="2887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20" name="Cube 219"/>
          <p:cNvSpPr/>
          <p:nvPr/>
        </p:nvSpPr>
        <p:spPr>
          <a:xfrm>
            <a:off x="3040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21" name="Cube 220"/>
          <p:cNvSpPr/>
          <p:nvPr/>
        </p:nvSpPr>
        <p:spPr>
          <a:xfrm>
            <a:off x="32035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22" name="Cube 221"/>
          <p:cNvSpPr/>
          <p:nvPr/>
        </p:nvSpPr>
        <p:spPr>
          <a:xfrm>
            <a:off x="33559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23" name="Cube 222"/>
          <p:cNvSpPr/>
          <p:nvPr/>
        </p:nvSpPr>
        <p:spPr>
          <a:xfrm>
            <a:off x="35083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24" name="Cube 223"/>
          <p:cNvSpPr/>
          <p:nvPr/>
        </p:nvSpPr>
        <p:spPr>
          <a:xfrm>
            <a:off x="36607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cxnSp>
        <p:nvCxnSpPr>
          <p:cNvPr id="225" name="Straight Connector 224"/>
          <p:cNvCxnSpPr/>
          <p:nvPr/>
        </p:nvCxnSpPr>
        <p:spPr>
          <a:xfrm>
            <a:off x="6130925" y="4724400"/>
            <a:ext cx="0" cy="1371600"/>
          </a:xfrm>
          <a:prstGeom prst="line">
            <a:avLst/>
          </a:prstGeom>
          <a:noFill/>
          <a:ln w="19050" cap="flat" cmpd="sng" algn="ctr">
            <a:solidFill>
              <a:srgbClr val="C00000"/>
            </a:solidFill>
            <a:prstDash val="dash"/>
          </a:ln>
          <a:effectLst/>
        </p:spPr>
      </p:cxnSp>
      <p:sp>
        <p:nvSpPr>
          <p:cNvPr id="226" name="TextBox 145"/>
          <p:cNvSpPr txBox="1">
            <a:spLocks noChangeArrowheads="1"/>
          </p:cNvSpPr>
          <p:nvPr/>
        </p:nvSpPr>
        <p:spPr bwMode="auto">
          <a:xfrm>
            <a:off x="2058988" y="3155950"/>
            <a:ext cx="1325563" cy="368300"/>
          </a:xfrm>
          <a:prstGeom prst="rect">
            <a:avLst/>
          </a:prstGeom>
          <a:noFill/>
          <a:ln w="9525">
            <a:noFill/>
            <a:miter lim="800000"/>
            <a:headEnd/>
            <a:tailEnd/>
          </a:ln>
        </p:spPr>
        <p:txBody>
          <a:bodyPr>
            <a:spAutoFit/>
          </a:bodyPr>
          <a:lstStyle/>
          <a:p>
            <a:pPr>
              <a:defRPr/>
            </a:pPr>
            <a:r>
              <a:rPr lang="en-US" b="1" kern="0">
                <a:solidFill>
                  <a:sysClr val="windowText" lastClr="000000"/>
                </a:solidFill>
              </a:rPr>
              <a:t>memcpy</a:t>
            </a:r>
          </a:p>
        </p:txBody>
      </p:sp>
      <p:sp>
        <p:nvSpPr>
          <p:cNvPr id="227" name="TextBox 145"/>
          <p:cNvSpPr txBox="1">
            <a:spLocks noChangeArrowheads="1"/>
          </p:cNvSpPr>
          <p:nvPr/>
        </p:nvSpPr>
        <p:spPr bwMode="auto">
          <a:xfrm>
            <a:off x="4497388" y="3157539"/>
            <a:ext cx="1325563" cy="369887"/>
          </a:xfrm>
          <a:prstGeom prst="rect">
            <a:avLst/>
          </a:prstGeom>
          <a:noFill/>
          <a:ln w="9525">
            <a:noFill/>
            <a:miter lim="800000"/>
            <a:headEnd/>
            <a:tailEnd/>
          </a:ln>
        </p:spPr>
        <p:txBody>
          <a:bodyPr>
            <a:spAutoFit/>
          </a:bodyPr>
          <a:lstStyle/>
          <a:p>
            <a:pPr>
              <a:defRPr/>
            </a:pPr>
            <a:r>
              <a:rPr lang="en-US" b="1" kern="0">
                <a:solidFill>
                  <a:sysClr val="windowText" lastClr="000000"/>
                </a:solidFill>
              </a:rPr>
              <a:t>compute</a:t>
            </a:r>
          </a:p>
        </p:txBody>
      </p:sp>
      <p:sp>
        <p:nvSpPr>
          <p:cNvPr id="228" name="Cube 227"/>
          <p:cNvSpPr/>
          <p:nvPr/>
        </p:nvSpPr>
        <p:spPr>
          <a:xfrm>
            <a:off x="6240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29" name="Cube 228"/>
          <p:cNvSpPr/>
          <p:nvPr/>
        </p:nvSpPr>
        <p:spPr>
          <a:xfrm>
            <a:off x="6392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30" name="Cube 229"/>
          <p:cNvSpPr/>
          <p:nvPr/>
        </p:nvSpPr>
        <p:spPr>
          <a:xfrm>
            <a:off x="65452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31" name="Cube 230"/>
          <p:cNvSpPr/>
          <p:nvPr/>
        </p:nvSpPr>
        <p:spPr>
          <a:xfrm>
            <a:off x="6697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32" name="Cube 231"/>
          <p:cNvSpPr/>
          <p:nvPr/>
        </p:nvSpPr>
        <p:spPr>
          <a:xfrm>
            <a:off x="6850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33" name="Cube 232"/>
          <p:cNvSpPr/>
          <p:nvPr/>
        </p:nvSpPr>
        <p:spPr>
          <a:xfrm>
            <a:off x="70024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34" name="Cube 233"/>
          <p:cNvSpPr/>
          <p:nvPr/>
        </p:nvSpPr>
        <p:spPr>
          <a:xfrm>
            <a:off x="71548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35" name="Cube 234"/>
          <p:cNvSpPr/>
          <p:nvPr/>
        </p:nvSpPr>
        <p:spPr>
          <a:xfrm>
            <a:off x="7307262"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36" name="Cube 235"/>
          <p:cNvSpPr/>
          <p:nvPr/>
        </p:nvSpPr>
        <p:spPr>
          <a:xfrm>
            <a:off x="74596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37" name="Cube 236"/>
          <p:cNvSpPr/>
          <p:nvPr/>
        </p:nvSpPr>
        <p:spPr>
          <a:xfrm>
            <a:off x="7612063"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38" name="Cube 237"/>
          <p:cNvSpPr/>
          <p:nvPr/>
        </p:nvSpPr>
        <p:spPr>
          <a:xfrm>
            <a:off x="77755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39" name="Cube 238"/>
          <p:cNvSpPr/>
          <p:nvPr/>
        </p:nvSpPr>
        <p:spPr>
          <a:xfrm>
            <a:off x="79279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40" name="Cube 239"/>
          <p:cNvSpPr/>
          <p:nvPr/>
        </p:nvSpPr>
        <p:spPr>
          <a:xfrm>
            <a:off x="80803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41" name="Cube 240"/>
          <p:cNvSpPr/>
          <p:nvPr/>
        </p:nvSpPr>
        <p:spPr>
          <a:xfrm>
            <a:off x="8232775"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42" name="TextBox 145"/>
          <p:cNvSpPr txBox="1">
            <a:spLocks noChangeArrowheads="1"/>
          </p:cNvSpPr>
          <p:nvPr/>
        </p:nvSpPr>
        <p:spPr bwMode="auto">
          <a:xfrm>
            <a:off x="6630988" y="3155950"/>
            <a:ext cx="1325563" cy="368300"/>
          </a:xfrm>
          <a:prstGeom prst="rect">
            <a:avLst/>
          </a:prstGeom>
          <a:noFill/>
          <a:ln w="9525">
            <a:noFill/>
            <a:miter lim="800000"/>
            <a:headEnd/>
            <a:tailEnd/>
          </a:ln>
        </p:spPr>
        <p:txBody>
          <a:bodyPr>
            <a:spAutoFit/>
          </a:bodyPr>
          <a:lstStyle/>
          <a:p>
            <a:pPr>
              <a:defRPr/>
            </a:pPr>
            <a:r>
              <a:rPr lang="en-US" b="1" kern="0">
                <a:solidFill>
                  <a:sysClr val="windowText" lastClr="000000"/>
                </a:solidFill>
              </a:rPr>
              <a:t>memcpy</a:t>
            </a:r>
          </a:p>
        </p:txBody>
      </p:sp>
      <p:sp>
        <p:nvSpPr>
          <p:cNvPr id="243" name="Freeform 242"/>
          <p:cNvSpPr/>
          <p:nvPr/>
        </p:nvSpPr>
        <p:spPr>
          <a:xfrm>
            <a:off x="3975101" y="37353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44" name="Freeform 243"/>
          <p:cNvSpPr/>
          <p:nvPr/>
        </p:nvSpPr>
        <p:spPr>
          <a:xfrm>
            <a:off x="4127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45" name="Freeform 244"/>
          <p:cNvSpPr/>
          <p:nvPr/>
        </p:nvSpPr>
        <p:spPr>
          <a:xfrm>
            <a:off x="4279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46" name="Freeform 245"/>
          <p:cNvSpPr/>
          <p:nvPr/>
        </p:nvSpPr>
        <p:spPr>
          <a:xfrm>
            <a:off x="4432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47" name="Freeform 246"/>
          <p:cNvSpPr/>
          <p:nvPr/>
        </p:nvSpPr>
        <p:spPr>
          <a:xfrm>
            <a:off x="45847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48" name="Freeform 247"/>
          <p:cNvSpPr/>
          <p:nvPr/>
        </p:nvSpPr>
        <p:spPr>
          <a:xfrm>
            <a:off x="47371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49" name="Freeform 248"/>
          <p:cNvSpPr/>
          <p:nvPr/>
        </p:nvSpPr>
        <p:spPr>
          <a:xfrm>
            <a:off x="4889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50" name="Freeform 249"/>
          <p:cNvSpPr/>
          <p:nvPr/>
        </p:nvSpPr>
        <p:spPr>
          <a:xfrm>
            <a:off x="5041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51" name="Freeform 250"/>
          <p:cNvSpPr/>
          <p:nvPr/>
        </p:nvSpPr>
        <p:spPr>
          <a:xfrm>
            <a:off x="5194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52" name="Freeform 251"/>
          <p:cNvSpPr/>
          <p:nvPr/>
        </p:nvSpPr>
        <p:spPr>
          <a:xfrm>
            <a:off x="53467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53" name="Freeform 252"/>
          <p:cNvSpPr/>
          <p:nvPr/>
        </p:nvSpPr>
        <p:spPr>
          <a:xfrm>
            <a:off x="54991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54" name="Freeform 253"/>
          <p:cNvSpPr/>
          <p:nvPr/>
        </p:nvSpPr>
        <p:spPr>
          <a:xfrm>
            <a:off x="56515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55" name="Freeform 254"/>
          <p:cNvSpPr/>
          <p:nvPr/>
        </p:nvSpPr>
        <p:spPr>
          <a:xfrm>
            <a:off x="58039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256" name="Freeform 255"/>
          <p:cNvSpPr/>
          <p:nvPr/>
        </p:nvSpPr>
        <p:spPr>
          <a:xfrm>
            <a:off x="5956301"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cxnSp>
        <p:nvCxnSpPr>
          <p:cNvPr id="257" name="Straight Arrow Connector 256"/>
          <p:cNvCxnSpPr/>
          <p:nvPr/>
        </p:nvCxnSpPr>
        <p:spPr>
          <a:xfrm flipH="1">
            <a:off x="3038475" y="2814722"/>
            <a:ext cx="992188" cy="614278"/>
          </a:xfrm>
          <a:prstGeom prst="straightConnector1">
            <a:avLst/>
          </a:prstGeom>
          <a:noFill/>
          <a:ln w="41275" cap="flat" cmpd="sng" algn="ctr">
            <a:solidFill>
              <a:srgbClr val="00B050"/>
            </a:solidFill>
            <a:prstDash val="solid"/>
            <a:tailEnd type="arrow"/>
          </a:ln>
          <a:effectLst/>
        </p:spPr>
      </p:cxnSp>
      <p:cxnSp>
        <p:nvCxnSpPr>
          <p:cNvPr id="258" name="Straight Arrow Connector 257"/>
          <p:cNvCxnSpPr>
            <a:stCxn id="129" idx="1"/>
          </p:cNvCxnSpPr>
          <p:nvPr/>
        </p:nvCxnSpPr>
        <p:spPr>
          <a:xfrm flipH="1">
            <a:off x="4159252" y="3935414"/>
            <a:ext cx="3182997" cy="1246187"/>
          </a:xfrm>
          <a:prstGeom prst="straightConnector1">
            <a:avLst/>
          </a:prstGeom>
          <a:noFill/>
          <a:ln w="41275" cap="flat" cmpd="sng" algn="ctr">
            <a:solidFill>
              <a:srgbClr val="00B050"/>
            </a:solidFill>
            <a:prstDash val="solid"/>
            <a:tailEnd type="arrow"/>
          </a:ln>
          <a:effectLst/>
        </p:spPr>
      </p:cxnSp>
      <p:sp>
        <p:nvSpPr>
          <p:cNvPr id="2" name="Left Brace 1"/>
          <p:cNvSpPr/>
          <p:nvPr/>
        </p:nvSpPr>
        <p:spPr>
          <a:xfrm rot="16200000">
            <a:off x="3998912" y="701675"/>
            <a:ext cx="203200" cy="399415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Left Brace 128"/>
          <p:cNvSpPr/>
          <p:nvPr/>
        </p:nvSpPr>
        <p:spPr>
          <a:xfrm rot="16200000">
            <a:off x="7240647" y="2742467"/>
            <a:ext cx="203200" cy="2182693"/>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Rectangle 129"/>
          <p:cNvSpPr/>
          <p:nvPr/>
        </p:nvSpPr>
        <p:spPr>
          <a:xfrm>
            <a:off x="50121" y="6627168"/>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
        <p:nvSpPr>
          <p:cNvPr id="132" name="Rectangle 131"/>
          <p:cNvSpPr/>
          <p:nvPr/>
        </p:nvSpPr>
        <p:spPr>
          <a:xfrm>
            <a:off x="9448950" y="1624422"/>
            <a:ext cx="1284326" cy="369332"/>
          </a:xfrm>
          <a:prstGeom prst="rect">
            <a:avLst/>
          </a:prstGeom>
        </p:spPr>
        <p:txBody>
          <a:bodyPr wrap="none">
            <a:spAutoFit/>
          </a:bodyPr>
          <a:lstStyle/>
          <a:p>
            <a:r>
              <a:rPr lang="en-US" b="1" kern="0" dirty="0" smtClean="0">
                <a:solidFill>
                  <a:sysClr val="windowText" lastClr="000000"/>
                </a:solidFill>
              </a:rPr>
              <a:t>On the CPU</a:t>
            </a:r>
            <a:endParaRPr lang="en-US" dirty="0"/>
          </a:p>
        </p:txBody>
      </p:sp>
      <p:sp>
        <p:nvSpPr>
          <p:cNvPr id="134" name="Rectangle 133"/>
          <p:cNvSpPr/>
          <p:nvPr/>
        </p:nvSpPr>
        <p:spPr>
          <a:xfrm>
            <a:off x="9464612" y="4851699"/>
            <a:ext cx="1284326" cy="369332"/>
          </a:xfrm>
          <a:prstGeom prst="rect">
            <a:avLst/>
          </a:prstGeom>
        </p:spPr>
        <p:txBody>
          <a:bodyPr wrap="none">
            <a:spAutoFit/>
          </a:bodyPr>
          <a:lstStyle/>
          <a:p>
            <a:r>
              <a:rPr lang="en-US" b="1" kern="0" dirty="0" smtClean="0">
                <a:solidFill>
                  <a:sysClr val="windowText" lastClr="000000"/>
                </a:solidFill>
              </a:rPr>
              <a:t>On the CPU</a:t>
            </a:r>
            <a:endParaRPr lang="en-US" dirty="0"/>
          </a:p>
        </p:txBody>
      </p:sp>
      <p:sp>
        <p:nvSpPr>
          <p:cNvPr id="135" name="Rectangle 134"/>
          <p:cNvSpPr/>
          <p:nvPr/>
        </p:nvSpPr>
        <p:spPr>
          <a:xfrm>
            <a:off x="9364915" y="3188391"/>
            <a:ext cx="1309974" cy="369332"/>
          </a:xfrm>
          <a:prstGeom prst="rect">
            <a:avLst/>
          </a:prstGeom>
        </p:spPr>
        <p:txBody>
          <a:bodyPr wrap="none">
            <a:spAutoFit/>
          </a:bodyPr>
          <a:lstStyle/>
          <a:p>
            <a:r>
              <a:rPr lang="en-US" b="1" kern="0" dirty="0" smtClean="0">
                <a:solidFill>
                  <a:sysClr val="windowText" lastClr="000000"/>
                </a:solidFill>
              </a:rPr>
              <a:t>On the GPU</a:t>
            </a:r>
            <a:endParaRPr lang="en-US" dirty="0"/>
          </a:p>
        </p:txBody>
      </p:sp>
    </p:spTree>
    <p:extLst>
      <p:ext uri="{BB962C8B-B14F-4D97-AF65-F5344CB8AC3E}">
        <p14:creationId xmlns:p14="http://schemas.microsoft.com/office/powerpoint/2010/main" val="39941686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p:cNvSpPr/>
          <p:nvPr/>
        </p:nvSpPr>
        <p:spPr>
          <a:xfrm>
            <a:off x="1609226" y="4990738"/>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9457975" y="4967288"/>
            <a:ext cx="1284326" cy="369332"/>
          </a:xfrm>
          <a:prstGeom prst="rect">
            <a:avLst/>
          </a:prstGeom>
        </p:spPr>
        <p:txBody>
          <a:bodyPr wrap="none">
            <a:spAutoFit/>
          </a:bodyPr>
          <a:lstStyle/>
          <a:p>
            <a:r>
              <a:rPr lang="en-US" b="1" kern="0" dirty="0" smtClean="0">
                <a:solidFill>
                  <a:sysClr val="windowText" lastClr="000000"/>
                </a:solidFill>
              </a:rPr>
              <a:t>On the CPU</a:t>
            </a:r>
            <a:endParaRPr lang="en-US" dirty="0"/>
          </a:p>
        </p:txBody>
      </p:sp>
      <p:sp>
        <p:nvSpPr>
          <p:cNvPr id="189" name="Rectangle 188"/>
          <p:cNvSpPr/>
          <p:nvPr/>
        </p:nvSpPr>
        <p:spPr>
          <a:xfrm>
            <a:off x="1600201" y="1647872"/>
            <a:ext cx="9167226" cy="13984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9448950" y="1624422"/>
            <a:ext cx="1284326" cy="369332"/>
          </a:xfrm>
          <a:prstGeom prst="rect">
            <a:avLst/>
          </a:prstGeom>
        </p:spPr>
        <p:txBody>
          <a:bodyPr wrap="none">
            <a:spAutoFit/>
          </a:bodyPr>
          <a:lstStyle/>
          <a:p>
            <a:r>
              <a:rPr lang="en-US" b="1" kern="0" dirty="0" smtClean="0">
                <a:solidFill>
                  <a:sysClr val="windowText" lastClr="000000"/>
                </a:solidFill>
              </a:rPr>
              <a:t>On the CPU</a:t>
            </a:r>
            <a:endParaRPr lang="en-US" dirty="0"/>
          </a:p>
        </p:txBody>
      </p:sp>
      <p:sp>
        <p:nvSpPr>
          <p:cNvPr id="187" name="Rectangle 186"/>
          <p:cNvSpPr/>
          <p:nvPr/>
        </p:nvSpPr>
        <p:spPr>
          <a:xfrm>
            <a:off x="1600201" y="3208338"/>
            <a:ext cx="9167226" cy="158052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4" name="Title 1"/>
          <p:cNvSpPr>
            <a:spLocks noGrp="1"/>
          </p:cNvSpPr>
          <p:nvPr>
            <p:ph type="title"/>
          </p:nvPr>
        </p:nvSpPr>
        <p:spPr/>
        <p:txBody>
          <a:bodyPr/>
          <a:lstStyle/>
          <a:p>
            <a:r>
              <a:rPr lang="en-US" dirty="0"/>
              <a:t>Data Partitioning Example</a:t>
            </a:r>
          </a:p>
        </p:txBody>
      </p:sp>
      <p:sp>
        <p:nvSpPr>
          <p:cNvPr id="4" name="Slide Number Placeholder 3"/>
          <p:cNvSpPr>
            <a:spLocks noGrp="1"/>
          </p:cNvSpPr>
          <p:nvPr>
            <p:ph type="sldNum" sz="quarter" idx="12"/>
          </p:nvPr>
        </p:nvSpPr>
        <p:spPr>
          <a:prstGeom prst="rect">
            <a:avLst/>
          </a:prstGeom>
        </p:spPr>
        <p:txBody>
          <a:bodyPr/>
          <a:lstStyle/>
          <a:p>
            <a:pPr>
              <a:defRPr/>
            </a:pPr>
            <a:fld id="{F32CEE9D-2664-45E1-9C8B-26AF300888C9}" type="slidenum">
              <a:rPr lang="en-US"/>
              <a:pPr>
                <a:defRPr/>
              </a:pPr>
              <a:t>56</a:t>
            </a:fld>
            <a:endParaRPr lang="en-US"/>
          </a:p>
        </p:txBody>
      </p:sp>
      <p:sp>
        <p:nvSpPr>
          <p:cNvPr id="194" name="Cube 193"/>
          <p:cNvSpPr/>
          <p:nvPr/>
        </p:nvSpPr>
        <p:spPr>
          <a:xfrm>
            <a:off x="183832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5" name="Cube 194"/>
          <p:cNvSpPr/>
          <p:nvPr/>
        </p:nvSpPr>
        <p:spPr>
          <a:xfrm>
            <a:off x="21415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6" name="Cube 195"/>
          <p:cNvSpPr/>
          <p:nvPr/>
        </p:nvSpPr>
        <p:spPr>
          <a:xfrm>
            <a:off x="24463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7" name="Cube 196"/>
          <p:cNvSpPr/>
          <p:nvPr/>
        </p:nvSpPr>
        <p:spPr>
          <a:xfrm>
            <a:off x="2749551"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8" name="Cube 197"/>
          <p:cNvSpPr/>
          <p:nvPr/>
        </p:nvSpPr>
        <p:spPr>
          <a:xfrm>
            <a:off x="305276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199" name="Cube 198"/>
          <p:cNvSpPr/>
          <p:nvPr/>
        </p:nvSpPr>
        <p:spPr>
          <a:xfrm>
            <a:off x="335756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0" name="Cube 199"/>
          <p:cNvSpPr/>
          <p:nvPr/>
        </p:nvSpPr>
        <p:spPr>
          <a:xfrm>
            <a:off x="366077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1" name="Cube 200"/>
          <p:cNvSpPr/>
          <p:nvPr/>
        </p:nvSpPr>
        <p:spPr>
          <a:xfrm>
            <a:off x="3962400" y="2217738"/>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2" name="Cube 201"/>
          <p:cNvSpPr/>
          <p:nvPr/>
        </p:nvSpPr>
        <p:spPr>
          <a:xfrm>
            <a:off x="4267201"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3" name="Cube 202"/>
          <p:cNvSpPr/>
          <p:nvPr/>
        </p:nvSpPr>
        <p:spPr>
          <a:xfrm>
            <a:off x="457041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4" name="Cube 203"/>
          <p:cNvSpPr/>
          <p:nvPr/>
        </p:nvSpPr>
        <p:spPr>
          <a:xfrm>
            <a:off x="4875213"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5" name="Cube 204"/>
          <p:cNvSpPr/>
          <p:nvPr/>
        </p:nvSpPr>
        <p:spPr>
          <a:xfrm>
            <a:off x="5178426" y="2217738"/>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6" name="Cube 205"/>
          <p:cNvSpPr/>
          <p:nvPr/>
        </p:nvSpPr>
        <p:spPr>
          <a:xfrm>
            <a:off x="54816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7" name="Cube 206"/>
          <p:cNvSpPr/>
          <p:nvPr/>
        </p:nvSpPr>
        <p:spPr>
          <a:xfrm>
            <a:off x="5786438" y="2217738"/>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8" name="Cube 207"/>
          <p:cNvSpPr/>
          <p:nvPr/>
        </p:nvSpPr>
        <p:spPr>
          <a:xfrm>
            <a:off x="606901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09" name="Cube 208"/>
          <p:cNvSpPr/>
          <p:nvPr/>
        </p:nvSpPr>
        <p:spPr>
          <a:xfrm>
            <a:off x="637381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0" name="Cube 209"/>
          <p:cNvSpPr/>
          <p:nvPr/>
        </p:nvSpPr>
        <p:spPr>
          <a:xfrm>
            <a:off x="6677026"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1" name="Cube 210"/>
          <p:cNvSpPr/>
          <p:nvPr/>
        </p:nvSpPr>
        <p:spPr>
          <a:xfrm>
            <a:off x="6980238"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2" name="Cube 211"/>
          <p:cNvSpPr/>
          <p:nvPr/>
        </p:nvSpPr>
        <p:spPr>
          <a:xfrm>
            <a:off x="728503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3" name="Cube 212"/>
          <p:cNvSpPr/>
          <p:nvPr/>
        </p:nvSpPr>
        <p:spPr>
          <a:xfrm>
            <a:off x="7588251"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4" name="Cube 213"/>
          <p:cNvSpPr/>
          <p:nvPr/>
        </p:nvSpPr>
        <p:spPr>
          <a:xfrm>
            <a:off x="7891463"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5" name="Cube 214"/>
          <p:cNvSpPr/>
          <p:nvPr/>
        </p:nvSpPr>
        <p:spPr>
          <a:xfrm>
            <a:off x="821213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6" name="Cube 215"/>
          <p:cNvSpPr/>
          <p:nvPr/>
        </p:nvSpPr>
        <p:spPr>
          <a:xfrm>
            <a:off x="8515351"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7" name="Cube 216"/>
          <p:cNvSpPr/>
          <p:nvPr/>
        </p:nvSpPr>
        <p:spPr>
          <a:xfrm>
            <a:off x="8818563"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8" name="Cube 217"/>
          <p:cNvSpPr/>
          <p:nvPr/>
        </p:nvSpPr>
        <p:spPr>
          <a:xfrm>
            <a:off x="9123363"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19" name="Cube 218"/>
          <p:cNvSpPr/>
          <p:nvPr/>
        </p:nvSpPr>
        <p:spPr>
          <a:xfrm>
            <a:off x="9426576" y="2209800"/>
            <a:ext cx="303213"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0" name="Cube 219"/>
          <p:cNvSpPr/>
          <p:nvPr/>
        </p:nvSpPr>
        <p:spPr>
          <a:xfrm>
            <a:off x="9729788" y="2209800"/>
            <a:ext cx="304800"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1" name="Cube 220"/>
          <p:cNvSpPr/>
          <p:nvPr/>
        </p:nvSpPr>
        <p:spPr>
          <a:xfrm>
            <a:off x="10034588" y="2209800"/>
            <a:ext cx="303212" cy="268288"/>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2" name="Cube 221"/>
          <p:cNvSpPr/>
          <p:nvPr/>
        </p:nvSpPr>
        <p:spPr>
          <a:xfrm>
            <a:off x="183991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3" name="Cube 222"/>
          <p:cNvSpPr/>
          <p:nvPr/>
        </p:nvSpPr>
        <p:spPr>
          <a:xfrm>
            <a:off x="2143125"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4" name="Cube 223"/>
          <p:cNvSpPr/>
          <p:nvPr/>
        </p:nvSpPr>
        <p:spPr>
          <a:xfrm>
            <a:off x="244792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5" name="Cube 224"/>
          <p:cNvSpPr/>
          <p:nvPr/>
        </p:nvSpPr>
        <p:spPr>
          <a:xfrm>
            <a:off x="2751138"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6" name="Cube 225"/>
          <p:cNvSpPr/>
          <p:nvPr/>
        </p:nvSpPr>
        <p:spPr>
          <a:xfrm>
            <a:off x="3054350"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7" name="Cube 226"/>
          <p:cNvSpPr/>
          <p:nvPr/>
        </p:nvSpPr>
        <p:spPr>
          <a:xfrm>
            <a:off x="3359151"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8" name="Cube 227"/>
          <p:cNvSpPr/>
          <p:nvPr/>
        </p:nvSpPr>
        <p:spPr>
          <a:xfrm>
            <a:off x="366236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29" name="Cube 228"/>
          <p:cNvSpPr/>
          <p:nvPr/>
        </p:nvSpPr>
        <p:spPr>
          <a:xfrm>
            <a:off x="396557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0" name="Cube 229"/>
          <p:cNvSpPr/>
          <p:nvPr/>
        </p:nvSpPr>
        <p:spPr>
          <a:xfrm>
            <a:off x="4268788"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1" name="Cube 230"/>
          <p:cNvSpPr/>
          <p:nvPr/>
        </p:nvSpPr>
        <p:spPr>
          <a:xfrm>
            <a:off x="4572000"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2" name="Cube 231"/>
          <p:cNvSpPr/>
          <p:nvPr/>
        </p:nvSpPr>
        <p:spPr>
          <a:xfrm>
            <a:off x="4876801"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3" name="Cube 232"/>
          <p:cNvSpPr/>
          <p:nvPr/>
        </p:nvSpPr>
        <p:spPr>
          <a:xfrm>
            <a:off x="5180013" y="5319713"/>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4" name="Cube 233"/>
          <p:cNvSpPr/>
          <p:nvPr/>
        </p:nvSpPr>
        <p:spPr>
          <a:xfrm>
            <a:off x="5483225" y="5319713"/>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5" name="Cube 234"/>
          <p:cNvSpPr/>
          <p:nvPr/>
        </p:nvSpPr>
        <p:spPr>
          <a:xfrm>
            <a:off x="5788026" y="5319713"/>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6" name="Cube 235"/>
          <p:cNvSpPr/>
          <p:nvPr/>
        </p:nvSpPr>
        <p:spPr>
          <a:xfrm>
            <a:off x="6070600" y="5311775"/>
            <a:ext cx="304800"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7" name="Cube 236"/>
          <p:cNvSpPr/>
          <p:nvPr/>
        </p:nvSpPr>
        <p:spPr>
          <a:xfrm>
            <a:off x="6375401"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8" name="Cube 237"/>
          <p:cNvSpPr/>
          <p:nvPr/>
        </p:nvSpPr>
        <p:spPr>
          <a:xfrm>
            <a:off x="667861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39" name="Cube 238"/>
          <p:cNvSpPr/>
          <p:nvPr/>
        </p:nvSpPr>
        <p:spPr>
          <a:xfrm>
            <a:off x="698341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0" name="Cube 239"/>
          <p:cNvSpPr/>
          <p:nvPr/>
        </p:nvSpPr>
        <p:spPr>
          <a:xfrm>
            <a:off x="728662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1" name="Cube 240"/>
          <p:cNvSpPr/>
          <p:nvPr/>
        </p:nvSpPr>
        <p:spPr>
          <a:xfrm>
            <a:off x="75898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2" name="Cube 241"/>
          <p:cNvSpPr/>
          <p:nvPr/>
        </p:nvSpPr>
        <p:spPr>
          <a:xfrm>
            <a:off x="78946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3" name="Cube 242"/>
          <p:cNvSpPr/>
          <p:nvPr/>
        </p:nvSpPr>
        <p:spPr>
          <a:xfrm>
            <a:off x="821372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4" name="Cube 243"/>
          <p:cNvSpPr/>
          <p:nvPr/>
        </p:nvSpPr>
        <p:spPr>
          <a:xfrm>
            <a:off x="85169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5" name="Cube 244"/>
          <p:cNvSpPr/>
          <p:nvPr/>
        </p:nvSpPr>
        <p:spPr>
          <a:xfrm>
            <a:off x="8821738"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6" name="Cube 245"/>
          <p:cNvSpPr/>
          <p:nvPr/>
        </p:nvSpPr>
        <p:spPr>
          <a:xfrm>
            <a:off x="9124951"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7" name="Cube 246"/>
          <p:cNvSpPr/>
          <p:nvPr/>
        </p:nvSpPr>
        <p:spPr>
          <a:xfrm>
            <a:off x="942816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8" name="Cube 247"/>
          <p:cNvSpPr/>
          <p:nvPr/>
        </p:nvSpPr>
        <p:spPr>
          <a:xfrm>
            <a:off x="9732963" y="5311775"/>
            <a:ext cx="303212"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49" name="Cube 248"/>
          <p:cNvSpPr/>
          <p:nvPr/>
        </p:nvSpPr>
        <p:spPr>
          <a:xfrm>
            <a:off x="10036176" y="5311775"/>
            <a:ext cx="303213" cy="26670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50" name="TextBox 145"/>
          <p:cNvSpPr txBox="1">
            <a:spLocks noChangeArrowheads="1"/>
          </p:cNvSpPr>
          <p:nvPr/>
        </p:nvSpPr>
        <p:spPr bwMode="auto">
          <a:xfrm>
            <a:off x="1773239" y="2496322"/>
            <a:ext cx="587375" cy="368300"/>
          </a:xfrm>
          <a:prstGeom prst="rect">
            <a:avLst/>
          </a:prstGeom>
          <a:noFill/>
          <a:ln w="9525">
            <a:noFill/>
            <a:miter lim="800000"/>
            <a:headEnd/>
            <a:tailEnd/>
          </a:ln>
        </p:spPr>
        <p:txBody>
          <a:bodyPr>
            <a:spAutoFit/>
          </a:bodyPr>
          <a:lstStyle/>
          <a:p>
            <a:pPr>
              <a:defRPr/>
            </a:pPr>
            <a:r>
              <a:rPr lang="en-US" b="1" kern="0" dirty="0">
                <a:solidFill>
                  <a:sysClr val="windowText" lastClr="000000"/>
                </a:solidFill>
              </a:rPr>
              <a:t>in</a:t>
            </a:r>
          </a:p>
        </p:txBody>
      </p:sp>
      <p:sp>
        <p:nvSpPr>
          <p:cNvPr id="251" name="TextBox 146"/>
          <p:cNvSpPr txBox="1">
            <a:spLocks noChangeArrowheads="1"/>
          </p:cNvSpPr>
          <p:nvPr/>
        </p:nvSpPr>
        <p:spPr bwMode="auto">
          <a:xfrm>
            <a:off x="1782662" y="5638801"/>
            <a:ext cx="585787" cy="369887"/>
          </a:xfrm>
          <a:prstGeom prst="rect">
            <a:avLst/>
          </a:prstGeom>
          <a:noFill/>
          <a:ln w="9525">
            <a:noFill/>
            <a:miter lim="800000"/>
            <a:headEnd/>
            <a:tailEnd/>
          </a:ln>
        </p:spPr>
        <p:txBody>
          <a:bodyPr>
            <a:spAutoFit/>
          </a:bodyPr>
          <a:lstStyle/>
          <a:p>
            <a:pPr>
              <a:defRPr/>
            </a:pPr>
            <a:r>
              <a:rPr lang="en-US" b="1" kern="0" dirty="0">
                <a:solidFill>
                  <a:sysClr val="windowText" lastClr="000000"/>
                </a:solidFill>
              </a:rPr>
              <a:t>out</a:t>
            </a:r>
          </a:p>
        </p:txBody>
      </p:sp>
      <p:cxnSp>
        <p:nvCxnSpPr>
          <p:cNvPr id="252" name="Straight Connector 251"/>
          <p:cNvCxnSpPr/>
          <p:nvPr/>
        </p:nvCxnSpPr>
        <p:spPr>
          <a:xfrm>
            <a:off x="6069013" y="1676400"/>
            <a:ext cx="0" cy="1371600"/>
          </a:xfrm>
          <a:prstGeom prst="line">
            <a:avLst/>
          </a:prstGeom>
          <a:noFill/>
          <a:ln w="19050" cap="flat" cmpd="sng" algn="ctr">
            <a:solidFill>
              <a:srgbClr val="C00000"/>
            </a:solidFill>
            <a:prstDash val="dash"/>
          </a:ln>
          <a:effectLst/>
        </p:spPr>
      </p:cxnSp>
      <p:sp>
        <p:nvSpPr>
          <p:cNvPr id="253" name="TextBox 145"/>
          <p:cNvSpPr txBox="1">
            <a:spLocks noChangeArrowheads="1"/>
          </p:cNvSpPr>
          <p:nvPr/>
        </p:nvSpPr>
        <p:spPr bwMode="auto">
          <a:xfrm>
            <a:off x="3519489" y="1841500"/>
            <a:ext cx="1138237" cy="368300"/>
          </a:xfrm>
          <a:prstGeom prst="rect">
            <a:avLst/>
          </a:prstGeom>
          <a:noFill/>
          <a:ln w="9525">
            <a:noFill/>
            <a:miter lim="800000"/>
            <a:headEnd/>
            <a:tailEnd/>
          </a:ln>
        </p:spPr>
        <p:txBody>
          <a:bodyPr>
            <a:spAutoFit/>
          </a:bodyPr>
          <a:lstStyle/>
          <a:p>
            <a:pPr>
              <a:defRPr/>
            </a:pPr>
            <a:r>
              <a:rPr lang="en-US" b="1" kern="0">
                <a:solidFill>
                  <a:sysClr val="windowText" lastClr="000000"/>
                </a:solidFill>
              </a:rPr>
              <a:t>chunk 1</a:t>
            </a:r>
          </a:p>
        </p:txBody>
      </p:sp>
      <p:sp>
        <p:nvSpPr>
          <p:cNvPr id="254" name="TextBox 145"/>
          <p:cNvSpPr txBox="1">
            <a:spLocks noChangeArrowheads="1"/>
          </p:cNvSpPr>
          <p:nvPr/>
        </p:nvSpPr>
        <p:spPr bwMode="auto">
          <a:xfrm>
            <a:off x="7558089" y="1841500"/>
            <a:ext cx="1138237" cy="368300"/>
          </a:xfrm>
          <a:prstGeom prst="rect">
            <a:avLst/>
          </a:prstGeom>
          <a:noFill/>
          <a:ln w="9525">
            <a:noFill/>
            <a:miter lim="800000"/>
            <a:headEnd/>
            <a:tailEnd/>
          </a:ln>
        </p:spPr>
        <p:txBody>
          <a:bodyPr>
            <a:spAutoFit/>
          </a:bodyPr>
          <a:lstStyle/>
          <a:p>
            <a:pPr>
              <a:defRPr/>
            </a:pPr>
            <a:r>
              <a:rPr lang="en-US" b="1" kern="0">
                <a:solidFill>
                  <a:sysClr val="windowText" lastClr="000000"/>
                </a:solidFill>
              </a:rPr>
              <a:t>chunk 2</a:t>
            </a:r>
          </a:p>
        </p:txBody>
      </p:sp>
      <p:sp>
        <p:nvSpPr>
          <p:cNvPr id="255" name="Cube 254"/>
          <p:cNvSpPr/>
          <p:nvPr/>
        </p:nvSpPr>
        <p:spPr>
          <a:xfrm>
            <a:off x="38862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56" name="Cube 255"/>
          <p:cNvSpPr/>
          <p:nvPr/>
        </p:nvSpPr>
        <p:spPr>
          <a:xfrm>
            <a:off x="40386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57" name="Cube 256"/>
          <p:cNvSpPr/>
          <p:nvPr/>
        </p:nvSpPr>
        <p:spPr>
          <a:xfrm>
            <a:off x="41910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58" name="Cube 257"/>
          <p:cNvSpPr/>
          <p:nvPr/>
        </p:nvSpPr>
        <p:spPr>
          <a:xfrm>
            <a:off x="43434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59" name="Cube 258"/>
          <p:cNvSpPr/>
          <p:nvPr/>
        </p:nvSpPr>
        <p:spPr>
          <a:xfrm>
            <a:off x="44958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0" name="Cube 259"/>
          <p:cNvSpPr/>
          <p:nvPr/>
        </p:nvSpPr>
        <p:spPr>
          <a:xfrm>
            <a:off x="46482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1" name="Cube 260"/>
          <p:cNvSpPr/>
          <p:nvPr/>
        </p:nvSpPr>
        <p:spPr>
          <a:xfrm>
            <a:off x="48006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2" name="Cube 261"/>
          <p:cNvSpPr/>
          <p:nvPr/>
        </p:nvSpPr>
        <p:spPr>
          <a:xfrm>
            <a:off x="4953000" y="35242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3" name="Cube 262"/>
          <p:cNvSpPr/>
          <p:nvPr/>
        </p:nvSpPr>
        <p:spPr>
          <a:xfrm>
            <a:off x="51054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4" name="Cube 263"/>
          <p:cNvSpPr/>
          <p:nvPr/>
        </p:nvSpPr>
        <p:spPr>
          <a:xfrm>
            <a:off x="5257801" y="35242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5" name="Cube 264"/>
          <p:cNvSpPr/>
          <p:nvPr/>
        </p:nvSpPr>
        <p:spPr>
          <a:xfrm>
            <a:off x="54213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6" name="Cube 265"/>
          <p:cNvSpPr/>
          <p:nvPr/>
        </p:nvSpPr>
        <p:spPr>
          <a:xfrm>
            <a:off x="55737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7" name="Cube 266"/>
          <p:cNvSpPr/>
          <p:nvPr/>
        </p:nvSpPr>
        <p:spPr>
          <a:xfrm>
            <a:off x="57261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8" name="Cube 267"/>
          <p:cNvSpPr/>
          <p:nvPr/>
        </p:nvSpPr>
        <p:spPr>
          <a:xfrm>
            <a:off x="5878513" y="35242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269" name="Cube 268"/>
          <p:cNvSpPr/>
          <p:nvPr/>
        </p:nvSpPr>
        <p:spPr>
          <a:xfrm>
            <a:off x="1600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70" name="Cube 269"/>
          <p:cNvSpPr/>
          <p:nvPr/>
        </p:nvSpPr>
        <p:spPr>
          <a:xfrm>
            <a:off x="1752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71" name="Cube 270"/>
          <p:cNvSpPr/>
          <p:nvPr/>
        </p:nvSpPr>
        <p:spPr>
          <a:xfrm>
            <a:off x="19050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72" name="Cube 271"/>
          <p:cNvSpPr/>
          <p:nvPr/>
        </p:nvSpPr>
        <p:spPr>
          <a:xfrm>
            <a:off x="2057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73" name="Cube 272"/>
          <p:cNvSpPr/>
          <p:nvPr/>
        </p:nvSpPr>
        <p:spPr>
          <a:xfrm>
            <a:off x="2209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74" name="Cube 273"/>
          <p:cNvSpPr/>
          <p:nvPr/>
        </p:nvSpPr>
        <p:spPr>
          <a:xfrm>
            <a:off x="2362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75" name="Cube 274"/>
          <p:cNvSpPr/>
          <p:nvPr/>
        </p:nvSpPr>
        <p:spPr>
          <a:xfrm>
            <a:off x="2514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76" name="Cube 275"/>
          <p:cNvSpPr/>
          <p:nvPr/>
        </p:nvSpPr>
        <p:spPr>
          <a:xfrm>
            <a:off x="2667000"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77" name="Cube 276"/>
          <p:cNvSpPr/>
          <p:nvPr/>
        </p:nvSpPr>
        <p:spPr>
          <a:xfrm>
            <a:off x="2819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78" name="Cube 277"/>
          <p:cNvSpPr/>
          <p:nvPr/>
        </p:nvSpPr>
        <p:spPr>
          <a:xfrm>
            <a:off x="2971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79" name="Cube 278"/>
          <p:cNvSpPr/>
          <p:nvPr/>
        </p:nvSpPr>
        <p:spPr>
          <a:xfrm>
            <a:off x="31353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80" name="Cube 279"/>
          <p:cNvSpPr/>
          <p:nvPr/>
        </p:nvSpPr>
        <p:spPr>
          <a:xfrm>
            <a:off x="32877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81" name="Cube 280"/>
          <p:cNvSpPr/>
          <p:nvPr/>
        </p:nvSpPr>
        <p:spPr>
          <a:xfrm>
            <a:off x="34401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82" name="Cube 281"/>
          <p:cNvSpPr/>
          <p:nvPr/>
        </p:nvSpPr>
        <p:spPr>
          <a:xfrm>
            <a:off x="35925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cxnSp>
        <p:nvCxnSpPr>
          <p:cNvPr id="283" name="Straight Connector 282"/>
          <p:cNvCxnSpPr/>
          <p:nvPr/>
        </p:nvCxnSpPr>
        <p:spPr>
          <a:xfrm>
            <a:off x="6062663" y="4724400"/>
            <a:ext cx="0" cy="1371600"/>
          </a:xfrm>
          <a:prstGeom prst="line">
            <a:avLst/>
          </a:prstGeom>
          <a:noFill/>
          <a:ln w="19050" cap="flat" cmpd="sng" algn="ctr">
            <a:solidFill>
              <a:srgbClr val="C00000"/>
            </a:solidFill>
            <a:prstDash val="dash"/>
          </a:ln>
          <a:effectLst/>
        </p:spPr>
      </p:cxnSp>
      <p:sp>
        <p:nvSpPr>
          <p:cNvPr id="284" name="TextBox 145"/>
          <p:cNvSpPr txBox="1">
            <a:spLocks noChangeArrowheads="1"/>
          </p:cNvSpPr>
          <p:nvPr/>
        </p:nvSpPr>
        <p:spPr bwMode="auto">
          <a:xfrm>
            <a:off x="1990726" y="3155950"/>
            <a:ext cx="1325563" cy="368300"/>
          </a:xfrm>
          <a:prstGeom prst="rect">
            <a:avLst/>
          </a:prstGeom>
          <a:noFill/>
          <a:ln w="9525">
            <a:noFill/>
            <a:miter lim="800000"/>
            <a:headEnd/>
            <a:tailEnd/>
          </a:ln>
        </p:spPr>
        <p:txBody>
          <a:bodyPr>
            <a:spAutoFit/>
          </a:bodyPr>
          <a:lstStyle/>
          <a:p>
            <a:pPr>
              <a:defRPr/>
            </a:pPr>
            <a:r>
              <a:rPr lang="en-US" b="1" kern="0">
                <a:solidFill>
                  <a:sysClr val="windowText" lastClr="000000"/>
                </a:solidFill>
              </a:rPr>
              <a:t>memcpy</a:t>
            </a:r>
          </a:p>
        </p:txBody>
      </p:sp>
      <p:sp>
        <p:nvSpPr>
          <p:cNvPr id="285" name="TextBox 145"/>
          <p:cNvSpPr txBox="1">
            <a:spLocks noChangeArrowheads="1"/>
          </p:cNvSpPr>
          <p:nvPr/>
        </p:nvSpPr>
        <p:spPr bwMode="auto">
          <a:xfrm>
            <a:off x="4429126" y="3157539"/>
            <a:ext cx="1325563" cy="369887"/>
          </a:xfrm>
          <a:prstGeom prst="rect">
            <a:avLst/>
          </a:prstGeom>
          <a:noFill/>
          <a:ln w="9525">
            <a:noFill/>
            <a:miter lim="800000"/>
            <a:headEnd/>
            <a:tailEnd/>
          </a:ln>
        </p:spPr>
        <p:txBody>
          <a:bodyPr>
            <a:spAutoFit/>
          </a:bodyPr>
          <a:lstStyle/>
          <a:p>
            <a:pPr>
              <a:defRPr/>
            </a:pPr>
            <a:r>
              <a:rPr lang="en-US" b="1" kern="0">
                <a:solidFill>
                  <a:sysClr val="windowText" lastClr="000000"/>
                </a:solidFill>
              </a:rPr>
              <a:t>compute</a:t>
            </a:r>
          </a:p>
        </p:txBody>
      </p:sp>
      <p:sp>
        <p:nvSpPr>
          <p:cNvPr id="286" name="Cube 285"/>
          <p:cNvSpPr/>
          <p:nvPr/>
        </p:nvSpPr>
        <p:spPr>
          <a:xfrm>
            <a:off x="6172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87" name="Cube 286"/>
          <p:cNvSpPr/>
          <p:nvPr/>
        </p:nvSpPr>
        <p:spPr>
          <a:xfrm>
            <a:off x="6324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88" name="Cube 287"/>
          <p:cNvSpPr/>
          <p:nvPr/>
        </p:nvSpPr>
        <p:spPr>
          <a:xfrm>
            <a:off x="64770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89" name="Cube 288"/>
          <p:cNvSpPr/>
          <p:nvPr/>
        </p:nvSpPr>
        <p:spPr>
          <a:xfrm>
            <a:off x="6629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90" name="Cube 289"/>
          <p:cNvSpPr/>
          <p:nvPr/>
        </p:nvSpPr>
        <p:spPr>
          <a:xfrm>
            <a:off x="6781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91" name="Cube 290"/>
          <p:cNvSpPr/>
          <p:nvPr/>
        </p:nvSpPr>
        <p:spPr>
          <a:xfrm>
            <a:off x="69342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92" name="Cube 291"/>
          <p:cNvSpPr/>
          <p:nvPr/>
        </p:nvSpPr>
        <p:spPr>
          <a:xfrm>
            <a:off x="70866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93" name="Cube 292"/>
          <p:cNvSpPr/>
          <p:nvPr/>
        </p:nvSpPr>
        <p:spPr>
          <a:xfrm>
            <a:off x="7239000" y="35242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94" name="Cube 293"/>
          <p:cNvSpPr/>
          <p:nvPr/>
        </p:nvSpPr>
        <p:spPr>
          <a:xfrm>
            <a:off x="73914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95" name="Cube 294"/>
          <p:cNvSpPr/>
          <p:nvPr/>
        </p:nvSpPr>
        <p:spPr>
          <a:xfrm>
            <a:off x="7543801" y="35242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96" name="Cube 295"/>
          <p:cNvSpPr/>
          <p:nvPr/>
        </p:nvSpPr>
        <p:spPr>
          <a:xfrm>
            <a:off x="77073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97" name="Cube 296"/>
          <p:cNvSpPr/>
          <p:nvPr/>
        </p:nvSpPr>
        <p:spPr>
          <a:xfrm>
            <a:off x="78597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98" name="Cube 297"/>
          <p:cNvSpPr/>
          <p:nvPr/>
        </p:nvSpPr>
        <p:spPr>
          <a:xfrm>
            <a:off x="80121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299" name="Cube 298"/>
          <p:cNvSpPr/>
          <p:nvPr/>
        </p:nvSpPr>
        <p:spPr>
          <a:xfrm>
            <a:off x="8164513" y="35242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00" name="TextBox 145"/>
          <p:cNvSpPr txBox="1">
            <a:spLocks noChangeArrowheads="1"/>
          </p:cNvSpPr>
          <p:nvPr/>
        </p:nvSpPr>
        <p:spPr bwMode="auto">
          <a:xfrm>
            <a:off x="6827838" y="3155950"/>
            <a:ext cx="1325563" cy="368300"/>
          </a:xfrm>
          <a:prstGeom prst="rect">
            <a:avLst/>
          </a:prstGeom>
          <a:noFill/>
          <a:ln w="9525">
            <a:noFill/>
            <a:miter lim="800000"/>
            <a:headEnd/>
            <a:tailEnd/>
          </a:ln>
        </p:spPr>
        <p:txBody>
          <a:bodyPr>
            <a:spAutoFit/>
          </a:bodyPr>
          <a:lstStyle/>
          <a:p>
            <a:pPr>
              <a:defRPr/>
            </a:pPr>
            <a:r>
              <a:rPr lang="en-US" b="1" kern="0">
                <a:solidFill>
                  <a:sysClr val="windowText" lastClr="000000"/>
                </a:solidFill>
              </a:rPr>
              <a:t>memcpy</a:t>
            </a:r>
          </a:p>
        </p:txBody>
      </p:sp>
      <p:sp>
        <p:nvSpPr>
          <p:cNvPr id="301" name="Freeform 300"/>
          <p:cNvSpPr/>
          <p:nvPr/>
        </p:nvSpPr>
        <p:spPr>
          <a:xfrm>
            <a:off x="3906839" y="37353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02" name="Freeform 301"/>
          <p:cNvSpPr/>
          <p:nvPr/>
        </p:nvSpPr>
        <p:spPr>
          <a:xfrm>
            <a:off x="4059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03" name="Freeform 302"/>
          <p:cNvSpPr/>
          <p:nvPr/>
        </p:nvSpPr>
        <p:spPr>
          <a:xfrm>
            <a:off x="4211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04" name="Freeform 303"/>
          <p:cNvSpPr/>
          <p:nvPr/>
        </p:nvSpPr>
        <p:spPr>
          <a:xfrm>
            <a:off x="4364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05" name="Freeform 304"/>
          <p:cNvSpPr/>
          <p:nvPr/>
        </p:nvSpPr>
        <p:spPr>
          <a:xfrm>
            <a:off x="45164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06" name="Freeform 305"/>
          <p:cNvSpPr/>
          <p:nvPr/>
        </p:nvSpPr>
        <p:spPr>
          <a:xfrm>
            <a:off x="46688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07" name="Freeform 306"/>
          <p:cNvSpPr/>
          <p:nvPr/>
        </p:nvSpPr>
        <p:spPr>
          <a:xfrm>
            <a:off x="4821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08" name="Freeform 307"/>
          <p:cNvSpPr/>
          <p:nvPr/>
        </p:nvSpPr>
        <p:spPr>
          <a:xfrm>
            <a:off x="4973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09" name="Freeform 308"/>
          <p:cNvSpPr/>
          <p:nvPr/>
        </p:nvSpPr>
        <p:spPr>
          <a:xfrm>
            <a:off x="5126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10" name="Freeform 309"/>
          <p:cNvSpPr/>
          <p:nvPr/>
        </p:nvSpPr>
        <p:spPr>
          <a:xfrm>
            <a:off x="52784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11" name="Freeform 310"/>
          <p:cNvSpPr/>
          <p:nvPr/>
        </p:nvSpPr>
        <p:spPr>
          <a:xfrm>
            <a:off x="54308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12" name="Freeform 311"/>
          <p:cNvSpPr/>
          <p:nvPr/>
        </p:nvSpPr>
        <p:spPr>
          <a:xfrm>
            <a:off x="55832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13" name="Freeform 312"/>
          <p:cNvSpPr/>
          <p:nvPr/>
        </p:nvSpPr>
        <p:spPr>
          <a:xfrm>
            <a:off x="57356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14" name="Freeform 313"/>
          <p:cNvSpPr/>
          <p:nvPr/>
        </p:nvSpPr>
        <p:spPr>
          <a:xfrm>
            <a:off x="5888039" y="37338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15" name="Cube 314"/>
          <p:cNvSpPr/>
          <p:nvPr/>
        </p:nvSpPr>
        <p:spPr>
          <a:xfrm>
            <a:off x="61722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16" name="Cube 315"/>
          <p:cNvSpPr/>
          <p:nvPr/>
        </p:nvSpPr>
        <p:spPr>
          <a:xfrm>
            <a:off x="63246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17" name="Cube 316"/>
          <p:cNvSpPr/>
          <p:nvPr/>
        </p:nvSpPr>
        <p:spPr>
          <a:xfrm>
            <a:off x="64770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18" name="Cube 317"/>
          <p:cNvSpPr/>
          <p:nvPr/>
        </p:nvSpPr>
        <p:spPr>
          <a:xfrm>
            <a:off x="66294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19" name="Cube 318"/>
          <p:cNvSpPr/>
          <p:nvPr/>
        </p:nvSpPr>
        <p:spPr>
          <a:xfrm>
            <a:off x="67818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20" name="Cube 319"/>
          <p:cNvSpPr/>
          <p:nvPr/>
        </p:nvSpPr>
        <p:spPr>
          <a:xfrm>
            <a:off x="69342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21" name="Cube 320"/>
          <p:cNvSpPr/>
          <p:nvPr/>
        </p:nvSpPr>
        <p:spPr>
          <a:xfrm>
            <a:off x="70866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22" name="Cube 321"/>
          <p:cNvSpPr/>
          <p:nvPr/>
        </p:nvSpPr>
        <p:spPr>
          <a:xfrm>
            <a:off x="7239000" y="4311650"/>
            <a:ext cx="152400"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23" name="Cube 322"/>
          <p:cNvSpPr/>
          <p:nvPr/>
        </p:nvSpPr>
        <p:spPr>
          <a:xfrm>
            <a:off x="73914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24" name="Cube 323"/>
          <p:cNvSpPr/>
          <p:nvPr/>
        </p:nvSpPr>
        <p:spPr>
          <a:xfrm>
            <a:off x="7543801" y="4311650"/>
            <a:ext cx="150813"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25" name="Cube 324"/>
          <p:cNvSpPr/>
          <p:nvPr/>
        </p:nvSpPr>
        <p:spPr>
          <a:xfrm>
            <a:off x="77073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26" name="Cube 325"/>
          <p:cNvSpPr/>
          <p:nvPr/>
        </p:nvSpPr>
        <p:spPr>
          <a:xfrm>
            <a:off x="78597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27" name="Cube 326"/>
          <p:cNvSpPr/>
          <p:nvPr/>
        </p:nvSpPr>
        <p:spPr>
          <a:xfrm>
            <a:off x="80121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28" name="Cube 327"/>
          <p:cNvSpPr/>
          <p:nvPr/>
        </p:nvSpPr>
        <p:spPr>
          <a:xfrm>
            <a:off x="8164513" y="4311650"/>
            <a:ext cx="150812" cy="13335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en-GB" kern="0">
              <a:solidFill>
                <a:srgbClr val="FFFFFF"/>
              </a:solidFill>
              <a:latin typeface="Arial"/>
            </a:endParaRPr>
          </a:p>
        </p:txBody>
      </p:sp>
      <p:sp>
        <p:nvSpPr>
          <p:cNvPr id="329" name="Cube 328"/>
          <p:cNvSpPr/>
          <p:nvPr/>
        </p:nvSpPr>
        <p:spPr>
          <a:xfrm>
            <a:off x="3886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30" name="Cube 329"/>
          <p:cNvSpPr/>
          <p:nvPr/>
        </p:nvSpPr>
        <p:spPr>
          <a:xfrm>
            <a:off x="4038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31" name="Cube 330"/>
          <p:cNvSpPr/>
          <p:nvPr/>
        </p:nvSpPr>
        <p:spPr>
          <a:xfrm>
            <a:off x="41910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32" name="Cube 331"/>
          <p:cNvSpPr/>
          <p:nvPr/>
        </p:nvSpPr>
        <p:spPr>
          <a:xfrm>
            <a:off x="4343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33" name="Cube 332"/>
          <p:cNvSpPr/>
          <p:nvPr/>
        </p:nvSpPr>
        <p:spPr>
          <a:xfrm>
            <a:off x="4495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34" name="Cube 333"/>
          <p:cNvSpPr/>
          <p:nvPr/>
        </p:nvSpPr>
        <p:spPr>
          <a:xfrm>
            <a:off x="4648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35" name="Cube 334"/>
          <p:cNvSpPr/>
          <p:nvPr/>
        </p:nvSpPr>
        <p:spPr>
          <a:xfrm>
            <a:off x="4800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36" name="Cube 335"/>
          <p:cNvSpPr/>
          <p:nvPr/>
        </p:nvSpPr>
        <p:spPr>
          <a:xfrm>
            <a:off x="4953000" y="43116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37" name="Cube 336"/>
          <p:cNvSpPr/>
          <p:nvPr/>
        </p:nvSpPr>
        <p:spPr>
          <a:xfrm>
            <a:off x="5105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38" name="Cube 337"/>
          <p:cNvSpPr/>
          <p:nvPr/>
        </p:nvSpPr>
        <p:spPr>
          <a:xfrm>
            <a:off x="5257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39" name="Cube 338"/>
          <p:cNvSpPr/>
          <p:nvPr/>
        </p:nvSpPr>
        <p:spPr>
          <a:xfrm>
            <a:off x="54213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40" name="Cube 339"/>
          <p:cNvSpPr/>
          <p:nvPr/>
        </p:nvSpPr>
        <p:spPr>
          <a:xfrm>
            <a:off x="55737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41" name="Cube 340"/>
          <p:cNvSpPr/>
          <p:nvPr/>
        </p:nvSpPr>
        <p:spPr>
          <a:xfrm>
            <a:off x="57261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42" name="Cube 341"/>
          <p:cNvSpPr/>
          <p:nvPr/>
        </p:nvSpPr>
        <p:spPr>
          <a:xfrm>
            <a:off x="58785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43" name="TextBox 145"/>
          <p:cNvSpPr txBox="1">
            <a:spLocks noChangeArrowheads="1"/>
          </p:cNvSpPr>
          <p:nvPr/>
        </p:nvSpPr>
        <p:spPr bwMode="auto">
          <a:xfrm>
            <a:off x="4276726" y="3943350"/>
            <a:ext cx="1325563" cy="369888"/>
          </a:xfrm>
          <a:prstGeom prst="rect">
            <a:avLst/>
          </a:prstGeom>
          <a:noFill/>
          <a:ln w="9525">
            <a:noFill/>
            <a:miter lim="800000"/>
            <a:headEnd/>
            <a:tailEnd/>
          </a:ln>
        </p:spPr>
        <p:txBody>
          <a:bodyPr>
            <a:spAutoFit/>
          </a:bodyPr>
          <a:lstStyle/>
          <a:p>
            <a:pPr>
              <a:defRPr/>
            </a:pPr>
            <a:r>
              <a:rPr lang="en-US" b="1" kern="0">
                <a:solidFill>
                  <a:sysClr val="windowText" lastClr="000000"/>
                </a:solidFill>
              </a:rPr>
              <a:t>memcpy</a:t>
            </a:r>
          </a:p>
        </p:txBody>
      </p:sp>
      <p:sp>
        <p:nvSpPr>
          <p:cNvPr id="344" name="TextBox 145"/>
          <p:cNvSpPr txBox="1">
            <a:spLocks noChangeArrowheads="1"/>
          </p:cNvSpPr>
          <p:nvPr/>
        </p:nvSpPr>
        <p:spPr bwMode="auto">
          <a:xfrm>
            <a:off x="6715126" y="3946525"/>
            <a:ext cx="1325563" cy="368300"/>
          </a:xfrm>
          <a:prstGeom prst="rect">
            <a:avLst/>
          </a:prstGeom>
          <a:noFill/>
          <a:ln w="9525">
            <a:noFill/>
            <a:miter lim="800000"/>
            <a:headEnd/>
            <a:tailEnd/>
          </a:ln>
        </p:spPr>
        <p:txBody>
          <a:bodyPr>
            <a:spAutoFit/>
          </a:bodyPr>
          <a:lstStyle/>
          <a:p>
            <a:pPr>
              <a:defRPr/>
            </a:pPr>
            <a:r>
              <a:rPr lang="en-US" b="1" kern="0">
                <a:solidFill>
                  <a:sysClr val="windowText" lastClr="000000"/>
                </a:solidFill>
              </a:rPr>
              <a:t>compute</a:t>
            </a:r>
          </a:p>
        </p:txBody>
      </p:sp>
      <p:sp>
        <p:nvSpPr>
          <p:cNvPr id="345" name="Cube 344"/>
          <p:cNvSpPr/>
          <p:nvPr/>
        </p:nvSpPr>
        <p:spPr>
          <a:xfrm>
            <a:off x="8458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46" name="Cube 345"/>
          <p:cNvSpPr/>
          <p:nvPr/>
        </p:nvSpPr>
        <p:spPr>
          <a:xfrm>
            <a:off x="8610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47" name="Cube 346"/>
          <p:cNvSpPr/>
          <p:nvPr/>
        </p:nvSpPr>
        <p:spPr>
          <a:xfrm>
            <a:off x="87630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48" name="Cube 347"/>
          <p:cNvSpPr/>
          <p:nvPr/>
        </p:nvSpPr>
        <p:spPr>
          <a:xfrm>
            <a:off x="8915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49" name="Cube 348"/>
          <p:cNvSpPr/>
          <p:nvPr/>
        </p:nvSpPr>
        <p:spPr>
          <a:xfrm>
            <a:off x="9067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50" name="Cube 349"/>
          <p:cNvSpPr/>
          <p:nvPr/>
        </p:nvSpPr>
        <p:spPr>
          <a:xfrm>
            <a:off x="92202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51" name="Cube 350"/>
          <p:cNvSpPr/>
          <p:nvPr/>
        </p:nvSpPr>
        <p:spPr>
          <a:xfrm>
            <a:off x="93726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52" name="Cube 351"/>
          <p:cNvSpPr/>
          <p:nvPr/>
        </p:nvSpPr>
        <p:spPr>
          <a:xfrm>
            <a:off x="9525000" y="4311650"/>
            <a:ext cx="152400"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53" name="Cube 352"/>
          <p:cNvSpPr/>
          <p:nvPr/>
        </p:nvSpPr>
        <p:spPr>
          <a:xfrm>
            <a:off x="96774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54" name="Cube 353"/>
          <p:cNvSpPr/>
          <p:nvPr/>
        </p:nvSpPr>
        <p:spPr>
          <a:xfrm>
            <a:off x="9829801" y="4311650"/>
            <a:ext cx="150813"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55" name="Cube 354"/>
          <p:cNvSpPr/>
          <p:nvPr/>
        </p:nvSpPr>
        <p:spPr>
          <a:xfrm>
            <a:off x="99933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56" name="Cube 355"/>
          <p:cNvSpPr/>
          <p:nvPr/>
        </p:nvSpPr>
        <p:spPr>
          <a:xfrm>
            <a:off x="101457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57" name="Cube 356"/>
          <p:cNvSpPr/>
          <p:nvPr/>
        </p:nvSpPr>
        <p:spPr>
          <a:xfrm>
            <a:off x="102981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58" name="Cube 357"/>
          <p:cNvSpPr/>
          <p:nvPr/>
        </p:nvSpPr>
        <p:spPr>
          <a:xfrm>
            <a:off x="10450513" y="4311650"/>
            <a:ext cx="150812" cy="133350"/>
          </a:xfrm>
          <a:prstGeom prst="cube">
            <a:avLst/>
          </a:prstGeom>
          <a:solidFill>
            <a:srgbClr val="FFC000"/>
          </a:solidFill>
          <a:ln w="9525" cap="flat" cmpd="sng" algn="ctr">
            <a:solidFill>
              <a:srgbClr val="FFC000"/>
            </a:solidFill>
            <a:prstDash val="solid"/>
          </a:ln>
          <a:effectLst>
            <a:outerShdw blurRad="40000" dist="23000" dir="5400000" rotWithShape="0">
              <a:srgbClr val="000000">
                <a:alpha val="35000"/>
              </a:srgbClr>
            </a:outerShdw>
          </a:effectLst>
        </p:spPr>
        <p:txBody>
          <a:bodyPr anchor="ctr"/>
          <a:lstStyle/>
          <a:p>
            <a:pPr algn="ctr">
              <a:defRPr/>
            </a:pPr>
            <a:endParaRPr lang="en-GB" kern="0">
              <a:solidFill>
                <a:srgbClr val="FFFFFF"/>
              </a:solidFill>
              <a:latin typeface="Arial"/>
            </a:endParaRPr>
          </a:p>
        </p:txBody>
      </p:sp>
      <p:sp>
        <p:nvSpPr>
          <p:cNvPr id="359" name="TextBox 145"/>
          <p:cNvSpPr txBox="1">
            <a:spLocks noChangeArrowheads="1"/>
          </p:cNvSpPr>
          <p:nvPr/>
        </p:nvSpPr>
        <p:spPr bwMode="auto">
          <a:xfrm>
            <a:off x="8848726" y="3943350"/>
            <a:ext cx="1325563" cy="369888"/>
          </a:xfrm>
          <a:prstGeom prst="rect">
            <a:avLst/>
          </a:prstGeom>
          <a:noFill/>
          <a:ln w="9525">
            <a:noFill/>
            <a:miter lim="800000"/>
            <a:headEnd/>
            <a:tailEnd/>
          </a:ln>
        </p:spPr>
        <p:txBody>
          <a:bodyPr>
            <a:spAutoFit/>
          </a:bodyPr>
          <a:lstStyle/>
          <a:p>
            <a:pPr>
              <a:defRPr/>
            </a:pPr>
            <a:r>
              <a:rPr lang="en-US" b="1" kern="0">
                <a:solidFill>
                  <a:sysClr val="windowText" lastClr="000000"/>
                </a:solidFill>
              </a:rPr>
              <a:t>memcpy</a:t>
            </a:r>
          </a:p>
        </p:txBody>
      </p:sp>
      <p:sp>
        <p:nvSpPr>
          <p:cNvPr id="360" name="Freeform 359"/>
          <p:cNvSpPr/>
          <p:nvPr/>
        </p:nvSpPr>
        <p:spPr>
          <a:xfrm>
            <a:off x="6192839" y="4522788"/>
            <a:ext cx="65087" cy="201612"/>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61" name="Freeform 360"/>
          <p:cNvSpPr/>
          <p:nvPr/>
        </p:nvSpPr>
        <p:spPr>
          <a:xfrm>
            <a:off x="6345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62" name="Freeform 361"/>
          <p:cNvSpPr/>
          <p:nvPr/>
        </p:nvSpPr>
        <p:spPr>
          <a:xfrm>
            <a:off x="6497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63" name="Freeform 362"/>
          <p:cNvSpPr/>
          <p:nvPr/>
        </p:nvSpPr>
        <p:spPr>
          <a:xfrm>
            <a:off x="6650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64" name="Freeform 363"/>
          <p:cNvSpPr/>
          <p:nvPr/>
        </p:nvSpPr>
        <p:spPr>
          <a:xfrm>
            <a:off x="68024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65" name="Freeform 364"/>
          <p:cNvSpPr/>
          <p:nvPr/>
        </p:nvSpPr>
        <p:spPr>
          <a:xfrm>
            <a:off x="69548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66" name="Freeform 365"/>
          <p:cNvSpPr/>
          <p:nvPr/>
        </p:nvSpPr>
        <p:spPr>
          <a:xfrm>
            <a:off x="7107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67" name="Freeform 366"/>
          <p:cNvSpPr/>
          <p:nvPr/>
        </p:nvSpPr>
        <p:spPr>
          <a:xfrm>
            <a:off x="7259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68" name="Freeform 367"/>
          <p:cNvSpPr/>
          <p:nvPr/>
        </p:nvSpPr>
        <p:spPr>
          <a:xfrm>
            <a:off x="7412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69" name="Freeform 368"/>
          <p:cNvSpPr/>
          <p:nvPr/>
        </p:nvSpPr>
        <p:spPr>
          <a:xfrm>
            <a:off x="75644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70" name="Freeform 369"/>
          <p:cNvSpPr/>
          <p:nvPr/>
        </p:nvSpPr>
        <p:spPr>
          <a:xfrm>
            <a:off x="77168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71" name="Freeform 370"/>
          <p:cNvSpPr/>
          <p:nvPr/>
        </p:nvSpPr>
        <p:spPr>
          <a:xfrm>
            <a:off x="78692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72" name="Freeform 371"/>
          <p:cNvSpPr/>
          <p:nvPr/>
        </p:nvSpPr>
        <p:spPr>
          <a:xfrm>
            <a:off x="80216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sp>
        <p:nvSpPr>
          <p:cNvPr id="373" name="Freeform 372"/>
          <p:cNvSpPr/>
          <p:nvPr/>
        </p:nvSpPr>
        <p:spPr>
          <a:xfrm>
            <a:off x="8174039" y="4521201"/>
            <a:ext cx="65087" cy="201613"/>
          </a:xfrm>
          <a:custGeom>
            <a:avLst/>
            <a:gdLst>
              <a:gd name="connsiteX0" fmla="*/ 2 w 733595"/>
              <a:gd name="connsiteY0" fmla="*/ 0 h 4064000"/>
              <a:gd name="connsiteX1" fmla="*/ 719668 w 733595"/>
              <a:gd name="connsiteY1" fmla="*/ 736600 h 4064000"/>
              <a:gd name="connsiteX2" fmla="*/ 2 w 733595"/>
              <a:gd name="connsiteY2" fmla="*/ 1456266 h 4064000"/>
              <a:gd name="connsiteX3" fmla="*/ 728135 w 733595"/>
              <a:gd name="connsiteY3" fmla="*/ 2175933 h 4064000"/>
              <a:gd name="connsiteX4" fmla="*/ 16935 w 733595"/>
              <a:gd name="connsiteY4" fmla="*/ 2895600 h 4064000"/>
              <a:gd name="connsiteX5" fmla="*/ 728135 w 733595"/>
              <a:gd name="connsiteY5" fmla="*/ 3615266 h 4064000"/>
              <a:gd name="connsiteX6" fmla="*/ 287868 w 733595"/>
              <a:gd name="connsiteY6" fmla="*/ 4064000 h 4064000"/>
              <a:gd name="connsiteX0" fmla="*/ 278841 w 733595"/>
              <a:gd name="connsiteY0" fmla="*/ 0 h 3840926"/>
              <a:gd name="connsiteX1" fmla="*/ 719668 w 733595"/>
              <a:gd name="connsiteY1" fmla="*/ 513526 h 3840926"/>
              <a:gd name="connsiteX2" fmla="*/ 2 w 733595"/>
              <a:gd name="connsiteY2" fmla="*/ 1233192 h 3840926"/>
              <a:gd name="connsiteX3" fmla="*/ 728135 w 733595"/>
              <a:gd name="connsiteY3" fmla="*/ 1952859 h 3840926"/>
              <a:gd name="connsiteX4" fmla="*/ 16935 w 733595"/>
              <a:gd name="connsiteY4" fmla="*/ 2672526 h 3840926"/>
              <a:gd name="connsiteX5" fmla="*/ 728135 w 733595"/>
              <a:gd name="connsiteY5" fmla="*/ 3392192 h 3840926"/>
              <a:gd name="connsiteX6" fmla="*/ 287868 w 733595"/>
              <a:gd name="connsiteY6" fmla="*/ 3840926 h 38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595" h="3840926">
                <a:moveTo>
                  <a:pt x="278841" y="0"/>
                </a:moveTo>
                <a:cubicBezTo>
                  <a:pt x="638674" y="246944"/>
                  <a:pt x="766141" y="307994"/>
                  <a:pt x="719668" y="513526"/>
                </a:cubicBezTo>
                <a:cubicBezTo>
                  <a:pt x="673195" y="719058"/>
                  <a:pt x="-1409" y="993303"/>
                  <a:pt x="2" y="1233192"/>
                </a:cubicBezTo>
                <a:cubicBezTo>
                  <a:pt x="1413" y="1473081"/>
                  <a:pt x="725313" y="1712970"/>
                  <a:pt x="728135" y="1952859"/>
                </a:cubicBezTo>
                <a:cubicBezTo>
                  <a:pt x="730957" y="2192748"/>
                  <a:pt x="16935" y="2432637"/>
                  <a:pt x="16935" y="2672526"/>
                </a:cubicBezTo>
                <a:cubicBezTo>
                  <a:pt x="16935" y="2912415"/>
                  <a:pt x="682980" y="3197459"/>
                  <a:pt x="728135" y="3392192"/>
                </a:cubicBezTo>
                <a:cubicBezTo>
                  <a:pt x="773291" y="3586925"/>
                  <a:pt x="530579" y="3713925"/>
                  <a:pt x="287868" y="3840926"/>
                </a:cubicBezTo>
              </a:path>
            </a:pathLst>
          </a:custGeom>
          <a:noFill/>
          <a:ln w="9525" cap="flat" cmpd="sng" algn="ctr">
            <a:solidFill>
              <a:srgbClr val="33CCCC"/>
            </a:solidFill>
            <a:prstDash val="solid"/>
            <a:tailEnd type="triangle" w="sm" len="sm"/>
          </a:ln>
          <a:effectLst/>
        </p:spPr>
        <p:txBody>
          <a:bodyPr anchor="ctr"/>
          <a:lstStyle/>
          <a:p>
            <a:pPr algn="ctr">
              <a:defRPr/>
            </a:pPr>
            <a:endParaRPr lang="en-GB" kern="0">
              <a:solidFill>
                <a:srgbClr val="FFFFFF"/>
              </a:solidFill>
              <a:latin typeface="Arial"/>
            </a:endParaRPr>
          </a:p>
        </p:txBody>
      </p:sp>
      <p:cxnSp>
        <p:nvCxnSpPr>
          <p:cNvPr id="374" name="Straight Arrow Connector 373"/>
          <p:cNvCxnSpPr/>
          <p:nvPr/>
        </p:nvCxnSpPr>
        <p:spPr>
          <a:xfrm flipH="1">
            <a:off x="8658226" y="4522788"/>
            <a:ext cx="815975" cy="690562"/>
          </a:xfrm>
          <a:prstGeom prst="straightConnector1">
            <a:avLst/>
          </a:prstGeom>
          <a:noFill/>
          <a:ln w="41275" cap="flat" cmpd="sng" algn="ctr">
            <a:solidFill>
              <a:srgbClr val="00B050"/>
            </a:solidFill>
            <a:prstDash val="solid"/>
            <a:tailEnd type="arrow"/>
          </a:ln>
          <a:effectLst/>
        </p:spPr>
      </p:cxnSp>
      <p:cxnSp>
        <p:nvCxnSpPr>
          <p:cNvPr id="375" name="Straight Arrow Connector 374"/>
          <p:cNvCxnSpPr/>
          <p:nvPr/>
        </p:nvCxnSpPr>
        <p:spPr>
          <a:xfrm flipH="1">
            <a:off x="5462589" y="2595564"/>
            <a:ext cx="2276475" cy="1531937"/>
          </a:xfrm>
          <a:prstGeom prst="straightConnector1">
            <a:avLst/>
          </a:prstGeom>
          <a:noFill/>
          <a:ln w="41275" cap="flat" cmpd="sng" algn="ctr">
            <a:solidFill>
              <a:srgbClr val="00B050"/>
            </a:solidFill>
            <a:prstDash val="solid"/>
            <a:tailEnd type="arrow"/>
          </a:ln>
          <a:effectLst/>
        </p:spPr>
      </p:cxnSp>
      <p:sp>
        <p:nvSpPr>
          <p:cNvPr id="186" name="Rectangle 185"/>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
        <p:nvSpPr>
          <p:cNvPr id="188" name="Rectangle 187"/>
          <p:cNvSpPr/>
          <p:nvPr/>
        </p:nvSpPr>
        <p:spPr>
          <a:xfrm>
            <a:off x="9364915" y="3188391"/>
            <a:ext cx="1309974" cy="369332"/>
          </a:xfrm>
          <a:prstGeom prst="rect">
            <a:avLst/>
          </a:prstGeom>
        </p:spPr>
        <p:txBody>
          <a:bodyPr wrap="none">
            <a:spAutoFit/>
          </a:bodyPr>
          <a:lstStyle/>
          <a:p>
            <a:r>
              <a:rPr lang="en-US" b="1" kern="0" dirty="0" smtClean="0">
                <a:solidFill>
                  <a:sysClr val="windowText" lastClr="000000"/>
                </a:solidFill>
              </a:rPr>
              <a:t>On the GPU</a:t>
            </a:r>
            <a:endParaRPr lang="en-US" dirty="0"/>
          </a:p>
        </p:txBody>
      </p:sp>
    </p:spTree>
    <p:extLst>
      <p:ext uri="{BB962C8B-B14F-4D97-AF65-F5344CB8AC3E}">
        <p14:creationId xmlns:p14="http://schemas.microsoft.com/office/powerpoint/2010/main" val="23195537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r>
              <a:rPr lang="en-US" dirty="0"/>
              <a:t/>
            </a:r>
            <a:br>
              <a:rPr lang="en-US" dirty="0"/>
            </a:br>
            <a:r>
              <a:rPr lang="en-US" sz="1600" dirty="0"/>
              <a:t>[problem broken into </a:t>
            </a:r>
            <a:r>
              <a:rPr lang="en-US" sz="1600" u="sng" dirty="0"/>
              <a:t>16 chunks</a:t>
            </a:r>
            <a:r>
              <a:rPr lang="en-US" sz="1600" dirty="0"/>
              <a:t>]</a:t>
            </a:r>
            <a:endParaRPr lang="en-US" dirty="0"/>
          </a:p>
        </p:txBody>
      </p:sp>
      <p:sp>
        <p:nvSpPr>
          <p:cNvPr id="4" name="Slide Number Placeholder 3"/>
          <p:cNvSpPr>
            <a:spLocks noGrp="1"/>
          </p:cNvSpPr>
          <p:nvPr>
            <p:ph type="sldNum" sz="quarter" idx="12"/>
          </p:nvPr>
        </p:nvSpPr>
        <p:spPr>
          <a:prstGeom prst="rect">
            <a:avLst/>
          </a:prstGeom>
        </p:spPr>
        <p:txBody>
          <a:bodyPr/>
          <a:lstStyle/>
          <a:p>
            <a:pPr>
              <a:defRPr/>
            </a:pPr>
            <a:fld id="{55C4EAF1-A71A-4180-8427-7F9D9246C91B}" type="slidenum">
              <a:rPr lang="en-US"/>
              <a:pPr>
                <a:defRPr/>
              </a:pPr>
              <a:t>57</a:t>
            </a:fld>
            <a:endParaRPr lang="en-US"/>
          </a:p>
        </p:txBody>
      </p:sp>
      <p:pic>
        <p:nvPicPr>
          <p:cNvPr id="6" name="Content Placeholder 4"/>
          <p:cNvPicPr>
            <a:picLocks noGrp="1" noChangeAspect="1"/>
          </p:cNvPicPr>
          <p:nvPr>
            <p:ph idx="4294967295"/>
          </p:nvPr>
        </p:nvPicPr>
        <p:blipFill>
          <a:blip r:embed="rId3" cstate="print"/>
          <a:srcRect/>
          <a:stretch>
            <a:fillRect/>
          </a:stretch>
        </p:blipFill>
        <p:spPr>
          <a:xfrm>
            <a:off x="1570038" y="1684866"/>
            <a:ext cx="8577262" cy="4114800"/>
          </a:xfrm>
        </p:spPr>
      </p:pic>
      <p:sp>
        <p:nvSpPr>
          <p:cNvPr id="5" name="Rectangle 4"/>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3137082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endParaRPr lang="en-US" dirty="0"/>
          </a:p>
        </p:txBody>
      </p:sp>
      <p:sp>
        <p:nvSpPr>
          <p:cNvPr id="4" name="Slide Number Placeholder 3"/>
          <p:cNvSpPr>
            <a:spLocks noGrp="1"/>
          </p:cNvSpPr>
          <p:nvPr>
            <p:ph type="sldNum" sz="quarter" idx="12"/>
          </p:nvPr>
        </p:nvSpPr>
        <p:spPr>
          <a:prstGeom prst="rect">
            <a:avLst/>
          </a:prstGeom>
        </p:spPr>
        <p:txBody>
          <a:bodyPr/>
          <a:lstStyle/>
          <a:p>
            <a:pPr>
              <a:defRPr/>
            </a:pPr>
            <a:fld id="{55C4EAF1-A71A-4180-8427-7F9D9246C91B}" type="slidenum">
              <a:rPr lang="en-US"/>
              <a:pPr>
                <a:defRPr/>
              </a:pPr>
              <a:t>58</a:t>
            </a:fld>
            <a:endParaRPr lang="en-US"/>
          </a:p>
        </p:txBody>
      </p:sp>
      <p:pic>
        <p:nvPicPr>
          <p:cNvPr id="6" name="Content Placeholder 4"/>
          <p:cNvPicPr>
            <a:picLocks noGrp="1" noChangeAspect="1"/>
          </p:cNvPicPr>
          <p:nvPr>
            <p:ph idx="4294967295"/>
          </p:nvPr>
        </p:nvPicPr>
        <p:blipFill>
          <a:blip r:embed="rId3" cstate="print"/>
          <a:srcRect/>
          <a:stretch>
            <a:fillRect/>
          </a:stretch>
        </p:blipFill>
        <p:spPr>
          <a:xfrm>
            <a:off x="1434572" y="1557867"/>
            <a:ext cx="8577262" cy="4114800"/>
          </a:xfrm>
        </p:spPr>
      </p:pic>
      <p:sp>
        <p:nvSpPr>
          <p:cNvPr id="5" name="Oval Callout 4"/>
          <p:cNvSpPr/>
          <p:nvPr/>
        </p:nvSpPr>
        <p:spPr>
          <a:xfrm>
            <a:off x="6286501" y="1976229"/>
            <a:ext cx="2039941" cy="892534"/>
          </a:xfrm>
          <a:prstGeom prst="wedgeEllipseCallout">
            <a:avLst>
              <a:gd name="adj1" fmla="val -18215"/>
              <a:gd name="adj2" fmla="val 112692"/>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sz="1600" b="1" kern="0" dirty="0">
                <a:solidFill>
                  <a:srgbClr val="000000"/>
                </a:solidFill>
                <a:latin typeface="Arial"/>
              </a:rPr>
              <a:t>Exploit dual </a:t>
            </a:r>
            <a:r>
              <a:rPr lang="en-US" sz="1600" b="1" kern="0" dirty="0" err="1">
                <a:solidFill>
                  <a:srgbClr val="000000"/>
                </a:solidFill>
                <a:latin typeface="Arial"/>
              </a:rPr>
              <a:t>memcpy</a:t>
            </a:r>
            <a:r>
              <a:rPr lang="en-US" sz="1600" b="1" kern="0" dirty="0">
                <a:solidFill>
                  <a:srgbClr val="000000"/>
                </a:solidFill>
                <a:latin typeface="Arial"/>
              </a:rPr>
              <a:t> engines</a:t>
            </a:r>
          </a:p>
        </p:txBody>
      </p:sp>
      <p:sp>
        <p:nvSpPr>
          <p:cNvPr id="7" name="Oval Callout 6"/>
          <p:cNvSpPr/>
          <p:nvPr/>
        </p:nvSpPr>
        <p:spPr>
          <a:xfrm>
            <a:off x="495301" y="2125134"/>
            <a:ext cx="2192341" cy="990612"/>
          </a:xfrm>
          <a:prstGeom prst="wedgeEllipseCallout">
            <a:avLst>
              <a:gd name="adj1" fmla="val 47975"/>
              <a:gd name="adj2" fmla="val 140045"/>
            </a:avLst>
          </a:prstGeom>
          <a:gradFill flip="none" rotWithShape="1">
            <a:gsLst>
              <a:gs pos="0">
                <a:srgbClr val="B9E700">
                  <a:lumMod val="75000"/>
                </a:srgbClr>
              </a:gs>
              <a:gs pos="100000">
                <a:srgbClr val="B9E700">
                  <a:lumMod val="60000"/>
                  <a:lumOff val="40000"/>
                </a:srgbClr>
              </a:gs>
            </a:gsLst>
            <a:path path="circle">
              <a:fillToRect t="100000" r="100000"/>
            </a:path>
            <a:tileRect l="-100000" b="-10000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sz="1600" b="1" kern="0" dirty="0">
                <a:solidFill>
                  <a:srgbClr val="000000"/>
                </a:solidFill>
                <a:latin typeface="Arial"/>
              </a:rPr>
              <a:t>Compute time completely “hidden”</a:t>
            </a:r>
          </a:p>
        </p:txBody>
      </p:sp>
      <p:sp>
        <p:nvSpPr>
          <p:cNvPr id="8" name="Rectangle 7"/>
          <p:cNvSpPr/>
          <p:nvPr/>
        </p:nvSpPr>
        <p:spPr>
          <a:xfrm>
            <a:off x="173567" y="6574171"/>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
        <p:nvSpPr>
          <p:cNvPr id="9" name="Rectangle 8"/>
          <p:cNvSpPr/>
          <p:nvPr/>
        </p:nvSpPr>
        <p:spPr>
          <a:xfrm>
            <a:off x="4229101" y="6246912"/>
            <a:ext cx="3520644" cy="307777"/>
          </a:xfrm>
          <a:prstGeom prst="rect">
            <a:avLst/>
          </a:prstGeom>
        </p:spPr>
        <p:txBody>
          <a:bodyPr wrap="none">
            <a:spAutoFit/>
          </a:bodyPr>
          <a:lstStyle/>
          <a:p>
            <a:r>
              <a:rPr lang="en-US" sz="1400" dirty="0"/>
              <a:t>ME759: Use of multiple streams covered later</a:t>
            </a:r>
          </a:p>
        </p:txBody>
      </p:sp>
    </p:spTree>
    <p:extLst>
      <p:ext uri="{BB962C8B-B14F-4D97-AF65-F5344CB8AC3E}">
        <p14:creationId xmlns:p14="http://schemas.microsoft.com/office/powerpoint/2010/main" val="25177073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Overlapped Compute/</a:t>
            </a:r>
            <a:r>
              <a:rPr lang="en-US" dirty="0" err="1"/>
              <a:t>Memcpy</a:t>
            </a:r>
            <a:endParaRPr lang="en-US" dirty="0"/>
          </a:p>
        </p:txBody>
      </p:sp>
      <p:sp>
        <p:nvSpPr>
          <p:cNvPr id="4" name="Slide Number Placeholder 3"/>
          <p:cNvSpPr>
            <a:spLocks noGrp="1"/>
          </p:cNvSpPr>
          <p:nvPr>
            <p:ph type="sldNum" sz="quarter" idx="12"/>
          </p:nvPr>
        </p:nvSpPr>
        <p:spPr>
          <a:prstGeom prst="rect">
            <a:avLst/>
          </a:prstGeom>
        </p:spPr>
        <p:txBody>
          <a:bodyPr/>
          <a:lstStyle/>
          <a:p>
            <a:pPr>
              <a:defRPr/>
            </a:pPr>
            <a:fld id="{55C4EAF1-A71A-4180-8427-7F9D9246C91B}" type="slidenum">
              <a:rPr lang="en-US"/>
              <a:pPr>
                <a:defRPr/>
              </a:pPr>
              <a:t>59</a:t>
            </a:fld>
            <a:endParaRPr lang="en-US"/>
          </a:p>
        </p:txBody>
      </p:sp>
      <p:graphicFrame>
        <p:nvGraphicFramePr>
          <p:cNvPr id="5" name="Table 4"/>
          <p:cNvGraphicFramePr>
            <a:graphicFrameLocks noGrp="1"/>
          </p:cNvGraphicFramePr>
          <p:nvPr>
            <p:extLst/>
          </p:nvPr>
        </p:nvGraphicFramePr>
        <p:xfrm>
          <a:off x="2344737" y="2417019"/>
          <a:ext cx="7502525" cy="1849439"/>
        </p:xfrm>
        <a:graphic>
          <a:graphicData uri="http://schemas.openxmlformats.org/drawingml/2006/table">
            <a:tbl>
              <a:tblPr firstRow="1"/>
              <a:tblGrid>
                <a:gridCol w="1925894">
                  <a:extLst>
                    <a:ext uri="{9D8B030D-6E8A-4147-A177-3AD203B41FA5}">
                      <a16:colId xmlns:a16="http://schemas.microsoft.com/office/drawing/2014/main" val="20000"/>
                    </a:ext>
                  </a:extLst>
                </a:gridCol>
                <a:gridCol w="2465569">
                  <a:extLst>
                    <a:ext uri="{9D8B030D-6E8A-4147-A177-3AD203B41FA5}">
                      <a16:colId xmlns:a16="http://schemas.microsoft.com/office/drawing/2014/main" val="20001"/>
                    </a:ext>
                  </a:extLst>
                </a:gridCol>
                <a:gridCol w="1801097">
                  <a:extLst>
                    <a:ext uri="{9D8B030D-6E8A-4147-A177-3AD203B41FA5}">
                      <a16:colId xmlns:a16="http://schemas.microsoft.com/office/drawing/2014/main" val="20002"/>
                    </a:ext>
                  </a:extLst>
                </a:gridCol>
                <a:gridCol w="1309965">
                  <a:extLst>
                    <a:ext uri="{9D8B030D-6E8A-4147-A177-3AD203B41FA5}">
                      <a16:colId xmlns:a16="http://schemas.microsoft.com/office/drawing/2014/main" val="20003"/>
                    </a:ext>
                  </a:extLst>
                </a:gridCol>
              </a:tblGrid>
              <a:tr h="3709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Device</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Algorithm</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err="1"/>
                        <a:t>MElements</a:t>
                      </a:r>
                      <a:r>
                        <a:rPr lang="en-US" sz="1800" dirty="0"/>
                        <a:t>/s</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t>Speedup</a:t>
                      </a:r>
                    </a:p>
                  </a:txBody>
                  <a:tcPr marL="91446" marR="91446" marT="45728" marB="4572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CCCC">
                        <a:lumMod val="50000"/>
                      </a:srgbClr>
                    </a:solidFill>
                  </a:tcPr>
                </a:tc>
                <a:extLst>
                  <a:ext uri="{0D108BD9-81ED-4DB2-BD59-A6C34878D82A}">
                    <a16:rowId xmlns:a16="http://schemas.microsoft.com/office/drawing/2014/main" val="10000"/>
                  </a:ext>
                </a:extLst>
              </a:tr>
              <a:tr h="36582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i7-930*</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Optimized</a:t>
                      </a:r>
                      <a:r>
                        <a:rPr lang="en-US" sz="1800" b="1" baseline="0" dirty="0"/>
                        <a:t> &amp; </a:t>
                      </a:r>
                      <a:r>
                        <a:rPr lang="en-US" sz="1800" b="1" dirty="0"/>
                        <a:t>Parallel</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130</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1x</a:t>
                      </a:r>
                    </a:p>
                  </a:txBody>
                  <a:tcPr marL="91446" marR="91446" marT="45728" marB="4572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1"/>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Simple</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285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2.2x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2"/>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Pinned Memory</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560</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4.3x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3"/>
                  </a:ext>
                </a:extLst>
              </a:tr>
              <a:tr h="37090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Tesla C2075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Overlap</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935</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b="1" dirty="0"/>
                        <a:t>7.2x</a:t>
                      </a:r>
                    </a:p>
                  </a:txBody>
                  <a:tcPr marL="91446" marR="91446" marT="45728" marB="4572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CCCC">
                        <a:lumMod val="40000"/>
                        <a:lumOff val="60000"/>
                      </a:srgbClr>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2864534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t>Parallel Prefix Sum (Scan)</a:t>
            </a:r>
          </a:p>
        </p:txBody>
      </p:sp>
      <p:sp>
        <p:nvSpPr>
          <p:cNvPr id="605187" name="Rectangle 3"/>
          <p:cNvSpPr>
            <a:spLocks noGrp="1" noChangeArrowheads="1"/>
          </p:cNvSpPr>
          <p:nvPr>
            <p:ph idx="1"/>
          </p:nvPr>
        </p:nvSpPr>
        <p:spPr/>
        <p:txBody>
          <a:bodyPr/>
          <a:lstStyle/>
          <a:p>
            <a:pPr marL="457200" indent="-457200"/>
            <a:r>
              <a:rPr lang="en-US" sz="2000" dirty="0"/>
              <a:t>Definition:</a:t>
            </a:r>
          </a:p>
          <a:p>
            <a:pPr marL="457200" indent="-457200">
              <a:buNone/>
            </a:pPr>
            <a:r>
              <a:rPr lang="en-US" sz="2000" dirty="0"/>
              <a:t>	The all-prefix-sums operation takes a binary associative operator </a:t>
            </a:r>
            <a:r>
              <a:rPr lang="en-US" sz="2000" dirty="0">
                <a:sym typeface="Symbol" pitchFamily="18" charset="2"/>
              </a:rPr>
              <a:t> with identity </a:t>
            </a:r>
            <a:r>
              <a:rPr lang="en-US" sz="2000" b="1" i="1" dirty="0">
                <a:sym typeface="Symbol" pitchFamily="18" charset="2"/>
              </a:rPr>
              <a:t>I</a:t>
            </a:r>
            <a:r>
              <a:rPr lang="en-US" sz="2000" dirty="0">
                <a:sym typeface="Symbol" pitchFamily="18" charset="2"/>
              </a:rPr>
              <a:t>, and an array of n elements</a:t>
            </a:r>
          </a:p>
          <a:p>
            <a:pPr marL="457200" indent="-457200" algn="ctr">
              <a:buNone/>
            </a:pPr>
            <a:r>
              <a:rPr lang="en-US" sz="1700" dirty="0">
                <a:solidFill>
                  <a:schemeClr val="tx2"/>
                </a:solidFill>
                <a:sym typeface="Symbol" pitchFamily="18" charset="2"/>
              </a:rPr>
              <a:t>[</a:t>
            </a:r>
            <a:r>
              <a:rPr lang="en-US" sz="1700" i="1" dirty="0">
                <a:solidFill>
                  <a:schemeClr val="tx2"/>
                </a:solidFill>
                <a:sym typeface="Symbol" pitchFamily="18" charset="2"/>
              </a:rPr>
              <a:t>a</a:t>
            </a:r>
            <a:r>
              <a:rPr lang="en-US" sz="1700" baseline="-25000" dirty="0">
                <a:solidFill>
                  <a:schemeClr val="tx2"/>
                </a:solidFill>
                <a:sym typeface="Symbol" pitchFamily="18" charset="2"/>
              </a:rPr>
              <a:t>0</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a:t>
            </a:r>
            <a:r>
              <a:rPr lang="en-US" sz="1700" dirty="0">
                <a:solidFill>
                  <a:schemeClr val="tx2"/>
                </a:solidFill>
                <a:sym typeface="Symbol" pitchFamily="18" charset="2"/>
              </a:rPr>
              <a:t>, …, </a:t>
            </a:r>
            <a:r>
              <a:rPr lang="en-US" sz="1700" i="1" dirty="0">
                <a:solidFill>
                  <a:schemeClr val="tx2"/>
                </a:solidFill>
                <a:sym typeface="Symbol" pitchFamily="18" charset="2"/>
              </a:rPr>
              <a:t>a</a:t>
            </a:r>
            <a:r>
              <a:rPr lang="en-US" sz="1700" i="1" baseline="-25000" dirty="0">
                <a:solidFill>
                  <a:schemeClr val="tx2"/>
                </a:solidFill>
                <a:sym typeface="Symbol" pitchFamily="18" charset="2"/>
              </a:rPr>
              <a:t>n</a:t>
            </a:r>
            <a:r>
              <a:rPr lang="en-US" sz="1700" baseline="-25000" dirty="0">
                <a:solidFill>
                  <a:schemeClr val="tx2"/>
                </a:solidFill>
                <a:sym typeface="Symbol" pitchFamily="18" charset="2"/>
              </a:rPr>
              <a:t>-1</a:t>
            </a:r>
            <a:r>
              <a:rPr lang="en-US" sz="1700" dirty="0">
                <a:solidFill>
                  <a:schemeClr val="tx2"/>
                </a:solidFill>
                <a:sym typeface="Symbol" pitchFamily="18" charset="2"/>
              </a:rPr>
              <a:t>]</a:t>
            </a:r>
          </a:p>
          <a:p>
            <a:pPr marL="457200" indent="-457200">
              <a:buNone/>
            </a:pPr>
            <a:r>
              <a:rPr lang="en-US" sz="2000" dirty="0">
                <a:sym typeface="Symbol" pitchFamily="18" charset="2"/>
              </a:rPr>
              <a:t>	and returns the ordered set</a:t>
            </a:r>
          </a:p>
          <a:p>
            <a:pPr marL="457200" indent="-457200" algn="ctr">
              <a:buNone/>
            </a:pPr>
            <a:r>
              <a:rPr lang="en-US" sz="1700" dirty="0">
                <a:solidFill>
                  <a:schemeClr val="tx2"/>
                </a:solidFill>
                <a:sym typeface="Symbol" pitchFamily="18" charset="2"/>
              </a:rPr>
              <a:t>[</a:t>
            </a:r>
            <a:r>
              <a:rPr lang="en-US" sz="1700" i="1" dirty="0">
                <a:solidFill>
                  <a:schemeClr val="tx2"/>
                </a:solidFill>
                <a:sym typeface="Symbol" pitchFamily="18" charset="2"/>
              </a:rPr>
              <a:t>I</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0</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0 </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a:t>
            </a:r>
            <a:r>
              <a:rPr lang="en-US" sz="1700" dirty="0">
                <a:solidFill>
                  <a:schemeClr val="tx2"/>
                </a:solidFill>
                <a:sym typeface="Symbol" pitchFamily="18" charset="2"/>
              </a:rPr>
              <a:t>), …, (</a:t>
            </a:r>
            <a:r>
              <a:rPr lang="en-US" sz="1700" i="1" dirty="0">
                <a:solidFill>
                  <a:schemeClr val="tx2"/>
                </a:solidFill>
                <a:sym typeface="Symbol" pitchFamily="18" charset="2"/>
              </a:rPr>
              <a:t>a</a:t>
            </a:r>
            <a:r>
              <a:rPr lang="en-US" sz="1700" baseline="-25000" dirty="0">
                <a:solidFill>
                  <a:schemeClr val="tx2"/>
                </a:solidFill>
                <a:sym typeface="Symbol" pitchFamily="18" charset="2"/>
              </a:rPr>
              <a:t>0 </a:t>
            </a:r>
            <a:r>
              <a:rPr lang="en-US" sz="1700" dirty="0">
                <a:solidFill>
                  <a:schemeClr val="tx2"/>
                </a:solidFill>
                <a:sym typeface="Symbol" pitchFamily="18" charset="2"/>
              </a:rPr>
              <a:t> </a:t>
            </a:r>
            <a:r>
              <a:rPr lang="en-US" sz="1700" i="1" dirty="0">
                <a:solidFill>
                  <a:schemeClr val="tx2"/>
                </a:solidFill>
                <a:sym typeface="Symbol" pitchFamily="18" charset="2"/>
              </a:rPr>
              <a:t>a</a:t>
            </a:r>
            <a:r>
              <a:rPr lang="en-US" sz="1700" baseline="-25000" dirty="0">
                <a:solidFill>
                  <a:schemeClr val="tx2"/>
                </a:solidFill>
                <a:sym typeface="Symbol" pitchFamily="18" charset="2"/>
              </a:rPr>
              <a:t>1 </a:t>
            </a:r>
            <a:r>
              <a:rPr lang="en-US" sz="1700" dirty="0">
                <a:solidFill>
                  <a:schemeClr val="tx2"/>
                </a:solidFill>
                <a:sym typeface="Symbol" pitchFamily="18" charset="2"/>
              </a:rPr>
              <a:t> …  </a:t>
            </a:r>
            <a:r>
              <a:rPr lang="en-US" sz="1700" i="1" dirty="0">
                <a:solidFill>
                  <a:schemeClr val="tx2"/>
                </a:solidFill>
                <a:sym typeface="Symbol" pitchFamily="18" charset="2"/>
              </a:rPr>
              <a:t>a</a:t>
            </a:r>
            <a:r>
              <a:rPr lang="en-US" sz="1700" i="1" baseline="-25000" dirty="0">
                <a:solidFill>
                  <a:schemeClr val="tx2"/>
                </a:solidFill>
                <a:sym typeface="Symbol" pitchFamily="18" charset="2"/>
              </a:rPr>
              <a:t>n</a:t>
            </a:r>
            <a:r>
              <a:rPr lang="en-US" sz="1700" baseline="-25000" dirty="0">
                <a:solidFill>
                  <a:schemeClr val="tx2"/>
                </a:solidFill>
                <a:sym typeface="Symbol" pitchFamily="18" charset="2"/>
              </a:rPr>
              <a:t>-2</a:t>
            </a:r>
            <a:r>
              <a:rPr lang="en-US" sz="1700" dirty="0">
                <a:solidFill>
                  <a:schemeClr val="tx2"/>
                </a:solidFill>
                <a:sym typeface="Symbol" pitchFamily="18" charset="2"/>
              </a:rPr>
              <a:t>)]</a:t>
            </a:r>
            <a:r>
              <a:rPr lang="en-US" sz="1700" dirty="0">
                <a:sym typeface="Symbol" pitchFamily="18" charset="2"/>
              </a:rPr>
              <a:t>.</a:t>
            </a:r>
            <a:br>
              <a:rPr lang="en-US" sz="1700" dirty="0">
                <a:sym typeface="Symbol" pitchFamily="18" charset="2"/>
              </a:rPr>
            </a:br>
            <a:endParaRPr lang="en-US" sz="1700" dirty="0">
              <a:sym typeface="Symbol" pitchFamily="18" charset="2"/>
            </a:endParaRPr>
          </a:p>
          <a:p>
            <a:pPr marL="457200" indent="-457200"/>
            <a:r>
              <a:rPr lang="en-US" sz="2000" dirty="0">
                <a:sym typeface="Symbol" pitchFamily="18" charset="2"/>
              </a:rPr>
              <a:t>Example: </a:t>
            </a:r>
            <a:br>
              <a:rPr lang="en-US" sz="2000" dirty="0">
                <a:sym typeface="Symbol" pitchFamily="18" charset="2"/>
              </a:rPr>
            </a:br>
            <a:r>
              <a:rPr lang="en-US" sz="2000" dirty="0">
                <a:sym typeface="Symbol" pitchFamily="18" charset="2"/>
              </a:rPr>
              <a:t>If  is addition, then scan on the set</a:t>
            </a:r>
          </a:p>
          <a:p>
            <a:pPr marL="457200" indent="-457200" algn="ctr">
              <a:buNone/>
            </a:pPr>
            <a:r>
              <a:rPr lang="en-US" sz="2000" dirty="0">
                <a:solidFill>
                  <a:schemeClr val="tx2"/>
                </a:solidFill>
                <a:sym typeface="Symbol" pitchFamily="18" charset="2"/>
              </a:rPr>
              <a:t>[3 1 7 0 4 1 6 3]</a:t>
            </a:r>
          </a:p>
          <a:p>
            <a:pPr marL="457200" indent="-457200" algn="ctr">
              <a:buNone/>
            </a:pPr>
            <a:r>
              <a:rPr lang="en-US" sz="2000" dirty="0">
                <a:sym typeface="Symbol" pitchFamily="18" charset="2"/>
              </a:rPr>
              <a:t>returns the set </a:t>
            </a:r>
          </a:p>
          <a:p>
            <a:pPr marL="457200" indent="-457200" algn="ctr">
              <a:buNone/>
            </a:pPr>
            <a:r>
              <a:rPr lang="en-US" sz="2000" dirty="0">
                <a:solidFill>
                  <a:schemeClr val="tx2"/>
                </a:solidFill>
                <a:sym typeface="Symbol" pitchFamily="18" charset="2"/>
              </a:rPr>
              <a:t>[0 3 4 11 11 15 16 22]</a:t>
            </a:r>
            <a:endParaRPr lang="en-US" sz="1100" i="1" dirty="0">
              <a:sym typeface="Symbol" pitchFamily="18" charset="2"/>
            </a:endParaRPr>
          </a:p>
        </p:txBody>
      </p:sp>
      <p:sp>
        <p:nvSpPr>
          <p:cNvPr id="605188" name="Text Box 4"/>
          <p:cNvSpPr txBox="1">
            <a:spLocks noChangeArrowheads="1"/>
          </p:cNvSpPr>
          <p:nvPr/>
        </p:nvSpPr>
        <p:spPr bwMode="auto">
          <a:xfrm>
            <a:off x="0" y="6578667"/>
            <a:ext cx="3091155" cy="203133"/>
          </a:xfrm>
          <a:prstGeom prst="rect">
            <a:avLst/>
          </a:prstGeom>
          <a:noFill/>
          <a:ln w="9525">
            <a:noFill/>
            <a:miter lim="800000"/>
            <a:headEnd/>
            <a:tailEnd/>
          </a:ln>
          <a:effectLst/>
        </p:spPr>
        <p:txBody>
          <a:bodyPr wrap="square">
            <a:spAutoFit/>
          </a:bodyPr>
          <a:lstStyle/>
          <a:p>
            <a:pPr algn="ctr">
              <a:lnSpc>
                <a:spcPct val="90000"/>
              </a:lnSpc>
              <a:spcBef>
                <a:spcPct val="20000"/>
              </a:spcBef>
              <a:buSzPct val="180000"/>
            </a:pPr>
            <a:r>
              <a:rPr lang="en-US" sz="800" b="1" i="1" dirty="0">
                <a:latin typeface="Arial" pitchFamily="34" charset="0"/>
                <a:sym typeface="Symbol" pitchFamily="18" charset="2"/>
              </a:rPr>
              <a:t>(From </a:t>
            </a:r>
            <a:r>
              <a:rPr lang="en-US" sz="800" b="1" i="1" dirty="0" err="1">
                <a:latin typeface="Arial" pitchFamily="34" charset="0"/>
                <a:sym typeface="Symbol" pitchFamily="18" charset="2"/>
              </a:rPr>
              <a:t>Blelloch</a:t>
            </a:r>
            <a:r>
              <a:rPr lang="en-US" sz="800" b="1" i="1" dirty="0">
                <a:latin typeface="Arial" pitchFamily="34" charset="0"/>
                <a:sym typeface="Symbol" pitchFamily="18" charset="2"/>
              </a:rPr>
              <a:t>, 1990, “Prefix Sums and Their Applications)</a:t>
            </a:r>
            <a:endParaRPr lang="en-US" sz="800" dirty="0">
              <a:latin typeface="Arial" pitchFamily="34" charset="0"/>
            </a:endParaRPr>
          </a:p>
        </p:txBody>
      </p:sp>
      <p:sp>
        <p:nvSpPr>
          <p:cNvPr id="605189" name="AutoShape 5"/>
          <p:cNvSpPr>
            <a:spLocks noChangeArrowheads="1"/>
          </p:cNvSpPr>
          <p:nvPr/>
        </p:nvSpPr>
        <p:spPr bwMode="auto">
          <a:xfrm>
            <a:off x="7620000" y="3886200"/>
            <a:ext cx="2819400" cy="1066800"/>
          </a:xfrm>
          <a:prstGeom prst="wedgeRectCallout">
            <a:avLst>
              <a:gd name="adj1" fmla="val -48648"/>
              <a:gd name="adj2" fmla="val 86755"/>
            </a:avLst>
          </a:prstGeom>
          <a:solidFill>
            <a:schemeClr val="accent1"/>
          </a:solidFill>
          <a:ln w="9525">
            <a:solidFill>
              <a:schemeClr val="tx1"/>
            </a:solidFill>
            <a:miter lim="800000"/>
            <a:headEnd/>
            <a:tailEnd/>
          </a:ln>
          <a:effectLst/>
        </p:spPr>
        <p:txBody>
          <a:bodyPr/>
          <a:lstStyle/>
          <a:p>
            <a:r>
              <a:rPr lang="en-US" sz="2000">
                <a:latin typeface="Palatino" pitchFamily="18" charset="0"/>
              </a:rPr>
              <a:t>Exclusive scan: last input element is not included in the result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825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05189"/>
                                        </p:tgtEl>
                                        <p:attrNameLst>
                                          <p:attrName>style.visibility</p:attrName>
                                        </p:attrNameLst>
                                      </p:cBhvr>
                                      <p:to>
                                        <p:strVal val="visible"/>
                                      </p:to>
                                    </p:set>
                                    <p:anim calcmode="lin" valueType="num">
                                      <p:cBhvr>
                                        <p:cTn id="7" dur="1000" fill="hold"/>
                                        <p:tgtEl>
                                          <p:spTgt spid="605189"/>
                                        </p:tgtEl>
                                        <p:attrNameLst>
                                          <p:attrName>ppt_w</p:attrName>
                                        </p:attrNameLst>
                                      </p:cBhvr>
                                      <p:tavLst>
                                        <p:tav tm="0">
                                          <p:val>
                                            <p:strVal val="#ppt_w*0.70"/>
                                          </p:val>
                                        </p:tav>
                                        <p:tav tm="100000">
                                          <p:val>
                                            <p:strVal val="#ppt_w"/>
                                          </p:val>
                                        </p:tav>
                                      </p:tavLst>
                                    </p:anim>
                                    <p:anim calcmode="lin" valueType="num">
                                      <p:cBhvr>
                                        <p:cTn id="8" dur="1000" fill="hold"/>
                                        <p:tgtEl>
                                          <p:spTgt spid="605189"/>
                                        </p:tgtEl>
                                        <p:attrNameLst>
                                          <p:attrName>ppt_h</p:attrName>
                                        </p:attrNameLst>
                                      </p:cBhvr>
                                      <p:tavLst>
                                        <p:tav tm="0">
                                          <p:val>
                                            <p:strVal val="#ppt_h"/>
                                          </p:val>
                                        </p:tav>
                                        <p:tav tm="100000">
                                          <p:val>
                                            <p:strVal val="#ppt_h"/>
                                          </p:val>
                                        </p:tav>
                                      </p:tavLst>
                                    </p:anim>
                                    <p:animEffect transition="in" filter="fade">
                                      <p:cBhvr>
                                        <p:cTn id="9" dur="1000"/>
                                        <p:tgtEl>
                                          <p:spTgt spid="605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8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fontScale="90000"/>
          </a:bodyPr>
          <a:lstStyle/>
          <a:p>
            <a:r>
              <a:rPr lang="en-US" dirty="0"/>
              <a:t>Optimization Summary</a:t>
            </a:r>
            <a:br>
              <a:rPr lang="en-US" dirty="0"/>
            </a:br>
            <a:r>
              <a:rPr lang="en-US" sz="2400" dirty="0"/>
              <a:t>[Looking Back at 1D Stencil Example…]</a:t>
            </a:r>
          </a:p>
        </p:txBody>
      </p:sp>
      <p:sp>
        <p:nvSpPr>
          <p:cNvPr id="4" name="Slide Number Placeholder 3"/>
          <p:cNvSpPr>
            <a:spLocks noGrp="1"/>
          </p:cNvSpPr>
          <p:nvPr>
            <p:ph type="sldNum" sz="quarter" idx="12"/>
          </p:nvPr>
        </p:nvSpPr>
        <p:spPr>
          <a:prstGeom prst="rect">
            <a:avLst/>
          </a:prstGeom>
        </p:spPr>
        <p:txBody>
          <a:bodyPr/>
          <a:lstStyle/>
          <a:p>
            <a:pPr>
              <a:defRPr/>
            </a:pPr>
            <a:fld id="{70D7B7F6-B544-4463-AE4B-FBD18A535839}" type="slidenum">
              <a:rPr lang="en-US"/>
              <a:pPr>
                <a:defRPr/>
              </a:pPr>
              <a:t>60</a:t>
            </a:fld>
            <a:endParaRPr lang="en-US" dirty="0"/>
          </a:p>
        </p:txBody>
      </p:sp>
      <p:sp>
        <p:nvSpPr>
          <p:cNvPr id="57347" name="Content Placeholder 2"/>
          <p:cNvSpPr>
            <a:spLocks noGrp="1"/>
          </p:cNvSpPr>
          <p:nvPr>
            <p:ph idx="4294967295"/>
          </p:nvPr>
        </p:nvSpPr>
        <p:spPr>
          <a:xfrm>
            <a:off x="0" y="1828800"/>
            <a:ext cx="8686800" cy="4800600"/>
          </a:xfrm>
        </p:spPr>
        <p:txBody>
          <a:bodyPr/>
          <a:lstStyle/>
          <a:p>
            <a:r>
              <a:rPr lang="en-US" dirty="0"/>
              <a:t>Initial CUDA parallelization</a:t>
            </a:r>
          </a:p>
          <a:p>
            <a:pPr lvl="1"/>
            <a:r>
              <a:rPr lang="en-US" dirty="0"/>
              <a:t>Expeditious, kernel almost word-for-word replica of sequential code</a:t>
            </a:r>
          </a:p>
          <a:p>
            <a:pPr lvl="1"/>
            <a:r>
              <a:rPr lang="en-US" dirty="0"/>
              <a:t>2.2x speedup</a:t>
            </a:r>
          </a:p>
          <a:p>
            <a:endParaRPr lang="en-US" dirty="0"/>
          </a:p>
          <a:p>
            <a:r>
              <a:rPr lang="en-US" dirty="0"/>
              <a:t>Optimize memory throughput</a:t>
            </a:r>
          </a:p>
          <a:p>
            <a:pPr lvl="1"/>
            <a:r>
              <a:rPr lang="en-US" dirty="0"/>
              <a:t>Minimal code change, yet need to know about pinned memory </a:t>
            </a:r>
          </a:p>
          <a:p>
            <a:pPr lvl="1"/>
            <a:r>
              <a:rPr lang="en-US" dirty="0"/>
              <a:t> 4.3x speedup</a:t>
            </a:r>
          </a:p>
          <a:p>
            <a:endParaRPr lang="en-US" dirty="0"/>
          </a:p>
          <a:p>
            <a:r>
              <a:rPr lang="en-US" dirty="0"/>
              <a:t>Overlap compute and data movement</a:t>
            </a:r>
          </a:p>
          <a:p>
            <a:pPr lvl="1"/>
            <a:r>
              <a:rPr lang="en-US" dirty="0"/>
              <a:t>More involved, need to know about the inner works of CUDA</a:t>
            </a:r>
          </a:p>
          <a:p>
            <a:pPr lvl="1"/>
            <a:r>
              <a:rPr lang="en-US" dirty="0"/>
              <a:t>Problem should be large enough to justify </a:t>
            </a:r>
            <a:r>
              <a:rPr lang="en-US" dirty="0" err="1"/>
              <a:t>mem</a:t>
            </a:r>
            <a:r>
              <a:rPr lang="en-US" dirty="0"/>
              <a:t>-transfer/execution</a:t>
            </a:r>
          </a:p>
          <a:p>
            <a:pPr lvl="1"/>
            <a:r>
              <a:rPr lang="en-US" dirty="0"/>
              <a:t>7.2x speedup</a:t>
            </a:r>
          </a:p>
        </p:txBody>
      </p:sp>
    </p:spTree>
    <p:extLst>
      <p:ext uri="{BB962C8B-B14F-4D97-AF65-F5344CB8AC3E}">
        <p14:creationId xmlns:p14="http://schemas.microsoft.com/office/powerpoint/2010/main" val="19892967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p:cNvSpPr>
          <p:nvPr>
            <p:ph type="title"/>
          </p:nvPr>
        </p:nvSpPr>
        <p:spPr/>
        <p:txBody>
          <a:bodyPr/>
          <a:lstStyle/>
          <a:p>
            <a:r>
              <a:rPr lang="en-US"/>
              <a:t>Iterative Optimization</a:t>
            </a:r>
          </a:p>
        </p:txBody>
      </p:sp>
      <p:sp>
        <p:nvSpPr>
          <p:cNvPr id="4" name="Slide Number Placeholder 3"/>
          <p:cNvSpPr>
            <a:spLocks noGrp="1"/>
          </p:cNvSpPr>
          <p:nvPr>
            <p:ph type="sldNum" sz="quarter" idx="12"/>
          </p:nvPr>
        </p:nvSpPr>
        <p:spPr>
          <a:prstGeom prst="rect">
            <a:avLst/>
          </a:prstGeom>
        </p:spPr>
        <p:txBody>
          <a:bodyPr/>
          <a:lstStyle/>
          <a:p>
            <a:pPr>
              <a:defRPr/>
            </a:pPr>
            <a:fld id="{F1F394DD-6C7C-4AE8-927E-3213A22E7ADA}" type="slidenum">
              <a:rPr lang="en-US"/>
              <a:pPr>
                <a:defRPr/>
              </a:pPr>
              <a:t>61</a:t>
            </a:fld>
            <a:endParaRPr lang="en-US"/>
          </a:p>
        </p:txBody>
      </p:sp>
      <p:sp>
        <p:nvSpPr>
          <p:cNvPr id="56322" name="Content Placeholder 2"/>
          <p:cNvSpPr>
            <a:spLocks noGrp="1"/>
          </p:cNvSpPr>
          <p:nvPr>
            <p:ph idx="4294967295"/>
          </p:nvPr>
        </p:nvSpPr>
        <p:spPr>
          <a:xfrm>
            <a:off x="3848100" y="1509713"/>
            <a:ext cx="6667500" cy="4725987"/>
          </a:xfrm>
        </p:spPr>
        <p:txBody>
          <a:bodyPr/>
          <a:lstStyle/>
          <a:p>
            <a:r>
              <a:rPr lang="en-US" dirty="0"/>
              <a:t>Identify Optimization Opportunities</a:t>
            </a:r>
          </a:p>
          <a:p>
            <a:endParaRPr lang="en-US" dirty="0"/>
          </a:p>
          <a:p>
            <a:endParaRPr lang="en-US" dirty="0"/>
          </a:p>
          <a:p>
            <a:r>
              <a:rPr lang="en-US" dirty="0"/>
              <a:t>Parallelize</a:t>
            </a:r>
          </a:p>
          <a:p>
            <a:endParaRPr lang="en-US" dirty="0"/>
          </a:p>
          <a:p>
            <a:endParaRPr lang="en-US" dirty="0"/>
          </a:p>
          <a:p>
            <a:r>
              <a:rPr lang="en-US" dirty="0"/>
              <a:t>Optimize</a:t>
            </a:r>
          </a:p>
        </p:txBody>
      </p:sp>
      <p:sp>
        <p:nvSpPr>
          <p:cNvPr id="6" name="Circular Arrow 5"/>
          <p:cNvSpPr/>
          <p:nvPr/>
        </p:nvSpPr>
        <p:spPr>
          <a:xfrm>
            <a:off x="2133600" y="1299634"/>
            <a:ext cx="1295400" cy="3962400"/>
          </a:xfrm>
          <a:prstGeom prst="circularArrow">
            <a:avLst>
              <a:gd name="adj1" fmla="val 12500"/>
              <a:gd name="adj2" fmla="val 1142319"/>
              <a:gd name="adj3" fmla="val 20457681"/>
              <a:gd name="adj4" fmla="val 3967645"/>
              <a:gd name="adj5" fmla="val 12500"/>
            </a:avLst>
          </a:prstGeom>
          <a:gradFill flip="none" rotWithShape="1">
            <a:gsLst>
              <a:gs pos="0">
                <a:srgbClr val="B9E700">
                  <a:shade val="30000"/>
                  <a:satMod val="115000"/>
                </a:srgbClr>
              </a:gs>
              <a:gs pos="50000">
                <a:srgbClr val="B9E700">
                  <a:shade val="67500"/>
                  <a:satMod val="115000"/>
                </a:srgbClr>
              </a:gs>
              <a:gs pos="100000">
                <a:srgbClr val="B9E700">
                  <a:shade val="100000"/>
                  <a:satMod val="115000"/>
                </a:srgbClr>
              </a:gs>
            </a:gsLst>
            <a:lin ang="2700000" scaled="1"/>
            <a:tileRect/>
          </a:gradFill>
          <a:ln w="25400" cap="flat" cmpd="sng" algn="ctr">
            <a:solidFill>
              <a:srgbClr val="B9E700"/>
            </a:solidFill>
            <a:prstDash val="solid"/>
          </a:ln>
          <a:effectLst/>
          <a:scene3d>
            <a:camera prst="orthographicFront"/>
            <a:lightRig rig="threePt" dir="t"/>
          </a:scene3d>
          <a:sp3d>
            <a:bevelT/>
          </a:sp3d>
        </p:spPr>
        <p:txBody>
          <a:bodyPr anchor="ctr"/>
          <a:lstStyle/>
          <a:p>
            <a:pPr algn="ctr">
              <a:defRPr/>
            </a:pPr>
            <a:endParaRPr lang="en-US" kern="0">
              <a:solidFill>
                <a:srgbClr val="FFFFFF"/>
              </a:solidFill>
              <a:latin typeface="Arial"/>
            </a:endParaRPr>
          </a:p>
        </p:txBody>
      </p:sp>
      <p:sp>
        <p:nvSpPr>
          <p:cNvPr id="7" name="Rectangle 6"/>
          <p:cNvSpPr/>
          <p:nvPr/>
        </p:nvSpPr>
        <p:spPr>
          <a:xfrm>
            <a:off x="1600201" y="6531605"/>
            <a:ext cx="1128835" cy="230832"/>
          </a:xfrm>
          <a:prstGeom prst="rect">
            <a:avLst/>
          </a:prstGeom>
        </p:spPr>
        <p:txBody>
          <a:bodyPr wrap="none">
            <a:spAutoFit/>
          </a:bodyPr>
          <a:lstStyle/>
          <a:p>
            <a:r>
              <a:rPr lang="en-US" sz="900" dirty="0">
                <a:latin typeface="+mj-lt"/>
              </a:rPr>
              <a:t>NVIDIA [S. Satoor]</a:t>
            </a:r>
            <a:r>
              <a:rPr lang="en-US" sz="900" dirty="0">
                <a:latin typeface="+mj-lt"/>
                <a:cs typeface="Calibri"/>
              </a:rPr>
              <a:t>→</a:t>
            </a:r>
            <a:endParaRPr lang="en-US" sz="900" dirty="0">
              <a:latin typeface="+mj-lt"/>
            </a:endParaRPr>
          </a:p>
        </p:txBody>
      </p:sp>
    </p:spTree>
    <p:extLst>
      <p:ext uri="{BB962C8B-B14F-4D97-AF65-F5344CB8AC3E}">
        <p14:creationId xmlns:p14="http://schemas.microsoft.com/office/powerpoint/2010/main" val="32475767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149" y="3876773"/>
            <a:ext cx="7543800" cy="762000"/>
          </a:xfrm>
        </p:spPr>
        <p:txBody>
          <a:bodyPr/>
          <a:lstStyle/>
          <a:p>
            <a:r>
              <a:rPr lang="en-US" sz="4000" dirty="0"/>
              <a:t>CUDA Streams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62</a:t>
            </a:fld>
            <a:endParaRPr lang="en-US" altLang="en-US"/>
          </a:p>
        </p:txBody>
      </p:sp>
    </p:spTree>
    <p:extLst>
      <p:ext uri="{BB962C8B-B14F-4D97-AF65-F5344CB8AC3E}">
        <p14:creationId xmlns:p14="http://schemas.microsoft.com/office/powerpoint/2010/main" val="24096622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r>
              <a:rPr lang="en-US" dirty="0" smtClean="0"/>
              <a:t>Read this </a:t>
            </a:r>
            <a:r>
              <a:rPr lang="en-US"/>
              <a:t>blog post: </a:t>
            </a:r>
            <a:r>
              <a:rPr lang="en-US">
                <a:hlinkClick r:id="rId2"/>
              </a:rPr>
              <a:t>https://</a:t>
            </a:r>
            <a:r>
              <a:rPr lang="en-US" smtClean="0">
                <a:hlinkClick r:id="rId2"/>
              </a:rPr>
              <a:t>devblogs.nvidia.com/parallelforall/gpu-pro-tip-cuda-7-streams-simplify-concurrency</a:t>
            </a:r>
            <a:r>
              <a:rPr lang="en-US" smtClean="0"/>
              <a:t> </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8036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The “GPU computing” process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p:txBody>
              <a:bodyPr/>
              <a:lstStyle/>
              <a:p>
                <a:r>
                  <a:rPr lang="en-US" dirty="0"/>
                  <a:t>[Justin </a:t>
                </a:r>
                <a:r>
                  <a:rPr lang="en-US" dirty="0" err="1"/>
                  <a:t>Luitjens</a:t>
                </a:r>
                <a:r>
                  <a:rPr lang="en-US" dirty="0"/>
                  <a:t> - NVIDIA]</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7" name="object 4"/>
          <p:cNvSpPr txBox="1"/>
          <p:nvPr/>
        </p:nvSpPr>
        <p:spPr>
          <a:xfrm>
            <a:off x="248731" y="4064371"/>
            <a:ext cx="5965802" cy="1120820"/>
          </a:xfrm>
          <a:prstGeom prst="rect">
            <a:avLst/>
          </a:prstGeom>
        </p:spPr>
        <p:txBody>
          <a:bodyPr vert="horz" wrap="square" lIns="0" tIns="12700" rIns="0" bIns="0" rtlCol="0">
            <a:spAutoFit/>
          </a:bodyPr>
          <a:lstStyle/>
          <a:p>
            <a:pPr marL="355600" indent="-342900">
              <a:lnSpc>
                <a:spcPct val="100000"/>
              </a:lnSpc>
              <a:spcBef>
                <a:spcPts val="100"/>
              </a:spcBef>
              <a:buAutoNum type="arabicPeriod"/>
              <a:tabLst>
                <a:tab pos="354965" algn="l"/>
                <a:tab pos="356235" algn="l"/>
              </a:tabLst>
            </a:pPr>
            <a:r>
              <a:rPr sz="1800" spc="-10" dirty="0">
                <a:latin typeface="Arial"/>
                <a:cs typeface="Arial"/>
              </a:rPr>
              <a:t>Copy input </a:t>
            </a:r>
            <a:r>
              <a:rPr sz="1800" spc="-5" dirty="0">
                <a:latin typeface="Arial"/>
                <a:cs typeface="Arial"/>
              </a:rPr>
              <a:t>data </a:t>
            </a:r>
            <a:r>
              <a:rPr sz="1800" dirty="0">
                <a:latin typeface="Arial"/>
                <a:cs typeface="Arial"/>
              </a:rPr>
              <a:t>from </a:t>
            </a:r>
            <a:r>
              <a:rPr sz="1800" spc="-5" dirty="0">
                <a:latin typeface="Arial"/>
                <a:cs typeface="Arial"/>
              </a:rPr>
              <a:t>CPU memory </a:t>
            </a:r>
            <a:r>
              <a:rPr sz="1800" dirty="0">
                <a:latin typeface="Arial"/>
                <a:cs typeface="Arial"/>
              </a:rPr>
              <a:t>to</a:t>
            </a:r>
            <a:r>
              <a:rPr sz="1800" spc="25" dirty="0">
                <a:latin typeface="Arial"/>
                <a:cs typeface="Arial"/>
              </a:rPr>
              <a:t> </a:t>
            </a:r>
            <a:r>
              <a:rPr sz="1800" dirty="0" smtClean="0">
                <a:latin typeface="Arial"/>
                <a:cs typeface="Arial"/>
              </a:rPr>
              <a:t>GPU</a:t>
            </a:r>
            <a:r>
              <a:rPr lang="en-US" sz="1800" dirty="0" smtClean="0">
                <a:latin typeface="Arial"/>
                <a:cs typeface="Arial"/>
              </a:rPr>
              <a:t> </a:t>
            </a:r>
            <a:r>
              <a:rPr sz="1800" spc="-5" dirty="0" smtClean="0">
                <a:latin typeface="Arial"/>
                <a:cs typeface="Arial"/>
              </a:rPr>
              <a:t>memory</a:t>
            </a:r>
            <a:endParaRPr sz="1800" dirty="0">
              <a:latin typeface="Arial"/>
              <a:cs typeface="Arial"/>
            </a:endParaRPr>
          </a:p>
          <a:p>
            <a:pPr marL="355600" indent="-342900">
              <a:lnSpc>
                <a:spcPct val="100000"/>
              </a:lnSpc>
              <a:buAutoNum type="arabicPeriod" startAt="2"/>
              <a:tabLst>
                <a:tab pos="354965" algn="l"/>
                <a:tab pos="356235" algn="l"/>
              </a:tabLst>
            </a:pPr>
            <a:r>
              <a:rPr sz="1800" spc="-5" dirty="0">
                <a:latin typeface="Arial"/>
                <a:cs typeface="Arial"/>
              </a:rPr>
              <a:t>Launch a </a:t>
            </a:r>
            <a:r>
              <a:rPr sz="1800" dirty="0">
                <a:latin typeface="Arial"/>
                <a:cs typeface="Arial"/>
              </a:rPr>
              <a:t>GPU</a:t>
            </a:r>
            <a:r>
              <a:rPr sz="1800" spc="5" dirty="0">
                <a:latin typeface="Arial"/>
                <a:cs typeface="Arial"/>
              </a:rPr>
              <a:t> </a:t>
            </a:r>
            <a:r>
              <a:rPr sz="1800" spc="-5" dirty="0">
                <a:latin typeface="Arial"/>
                <a:cs typeface="Arial"/>
              </a:rPr>
              <a:t>Kernel</a:t>
            </a:r>
            <a:endParaRPr sz="1800" dirty="0">
              <a:latin typeface="Arial"/>
              <a:cs typeface="Arial"/>
            </a:endParaRPr>
          </a:p>
          <a:p>
            <a:pPr marL="355600" marR="337185" indent="-342900">
              <a:lnSpc>
                <a:spcPct val="100000"/>
              </a:lnSpc>
              <a:buAutoNum type="arabicPeriod" startAt="2"/>
              <a:tabLst>
                <a:tab pos="354965" algn="l"/>
                <a:tab pos="356235" algn="l"/>
              </a:tabLst>
            </a:pPr>
            <a:r>
              <a:rPr sz="1800" spc="-5" dirty="0">
                <a:latin typeface="Arial"/>
                <a:cs typeface="Arial"/>
              </a:rPr>
              <a:t>Copy results </a:t>
            </a:r>
            <a:r>
              <a:rPr sz="1800" dirty="0">
                <a:latin typeface="Arial"/>
                <a:cs typeface="Arial"/>
              </a:rPr>
              <a:t>from GPU </a:t>
            </a:r>
            <a:r>
              <a:rPr sz="1800" spc="-5" dirty="0">
                <a:latin typeface="Arial"/>
                <a:cs typeface="Arial"/>
              </a:rPr>
              <a:t>memory </a:t>
            </a:r>
            <a:r>
              <a:rPr sz="1800" dirty="0">
                <a:latin typeface="Arial"/>
                <a:cs typeface="Arial"/>
              </a:rPr>
              <a:t>to </a:t>
            </a:r>
            <a:r>
              <a:rPr sz="1800" spc="-5" dirty="0">
                <a:latin typeface="Arial"/>
                <a:cs typeface="Arial"/>
              </a:rPr>
              <a:t>CPU  memory</a:t>
            </a:r>
            <a:endParaRPr sz="1800" dirty="0">
              <a:latin typeface="Arial"/>
              <a:cs typeface="Arial"/>
            </a:endParaRPr>
          </a:p>
          <a:p>
            <a:pPr marL="355600" indent="-342900">
              <a:lnSpc>
                <a:spcPct val="100000"/>
              </a:lnSpc>
              <a:spcBef>
                <a:spcPts val="5"/>
              </a:spcBef>
              <a:buAutoNum type="arabicPeriod" startAt="2"/>
              <a:tabLst>
                <a:tab pos="354965" algn="l"/>
                <a:tab pos="356235" algn="l"/>
              </a:tabLst>
            </a:pPr>
            <a:r>
              <a:rPr sz="1800" spc="-10" dirty="0">
                <a:solidFill>
                  <a:srgbClr val="0070C0"/>
                </a:solidFill>
                <a:latin typeface="Arial"/>
                <a:cs typeface="Arial"/>
              </a:rPr>
              <a:t>Repeat </a:t>
            </a:r>
            <a:r>
              <a:rPr sz="1800" spc="-5" dirty="0">
                <a:solidFill>
                  <a:srgbClr val="0070C0"/>
                </a:solidFill>
                <a:latin typeface="Arial"/>
                <a:cs typeface="Arial"/>
              </a:rPr>
              <a:t>Many </a:t>
            </a:r>
            <a:r>
              <a:rPr sz="1800" spc="-15" dirty="0">
                <a:solidFill>
                  <a:srgbClr val="0070C0"/>
                </a:solidFill>
                <a:latin typeface="Arial"/>
                <a:cs typeface="Arial"/>
              </a:rPr>
              <a:t>Times</a:t>
            </a:r>
            <a:endParaRPr sz="1800" dirty="0">
              <a:solidFill>
                <a:srgbClr val="0070C0"/>
              </a:solidFill>
              <a:latin typeface="Arial"/>
              <a:cs typeface="Arial"/>
            </a:endParaRPr>
          </a:p>
        </p:txBody>
      </p:sp>
      <p:sp>
        <p:nvSpPr>
          <p:cNvPr id="8" name="object 5"/>
          <p:cNvSpPr/>
          <p:nvPr/>
        </p:nvSpPr>
        <p:spPr>
          <a:xfrm>
            <a:off x="7778740" y="871550"/>
            <a:ext cx="4169790" cy="5118100"/>
          </a:xfrm>
          <a:prstGeom prst="rect">
            <a:avLst/>
          </a:prstGeom>
          <a:blipFill>
            <a:blip r:embed="rId3" cstate="print"/>
            <a:stretch>
              <a:fillRect/>
            </a:stretch>
          </a:blipFill>
        </p:spPr>
        <p:txBody>
          <a:bodyPr wrap="square" lIns="0" tIns="0" rIns="0" bIns="0" rtlCol="0"/>
          <a:lstStyle/>
          <a:p>
            <a:endParaRPr/>
          </a:p>
        </p:txBody>
      </p:sp>
      <p:sp>
        <p:nvSpPr>
          <p:cNvPr id="9" name="object 6"/>
          <p:cNvSpPr/>
          <p:nvPr/>
        </p:nvSpPr>
        <p:spPr>
          <a:xfrm>
            <a:off x="3420989" y="1264030"/>
            <a:ext cx="2643251" cy="2036318"/>
          </a:xfrm>
          <a:prstGeom prst="rect">
            <a:avLst/>
          </a:prstGeom>
          <a:blipFill>
            <a:blip r:embed="rId4" cstate="print"/>
            <a:stretch>
              <a:fillRect/>
            </a:stretch>
          </a:blipFill>
        </p:spPr>
        <p:txBody>
          <a:bodyPr wrap="square" lIns="0" tIns="0" rIns="0" bIns="0" rtlCol="0"/>
          <a:lstStyle/>
          <a:p>
            <a:endParaRPr/>
          </a:p>
        </p:txBody>
      </p:sp>
      <p:sp>
        <p:nvSpPr>
          <p:cNvPr id="10" name="object 7"/>
          <p:cNvSpPr/>
          <p:nvPr/>
        </p:nvSpPr>
        <p:spPr>
          <a:xfrm>
            <a:off x="5921365" y="1871598"/>
            <a:ext cx="2000250" cy="571500"/>
          </a:xfrm>
          <a:custGeom>
            <a:avLst/>
            <a:gdLst/>
            <a:ahLst/>
            <a:cxnLst/>
            <a:rect l="l" t="t" r="r" b="b"/>
            <a:pathLst>
              <a:path w="2000250" h="571500">
                <a:moveTo>
                  <a:pt x="285750" y="0"/>
                </a:moveTo>
                <a:lnTo>
                  <a:pt x="0" y="285750"/>
                </a:lnTo>
                <a:lnTo>
                  <a:pt x="285750" y="571500"/>
                </a:lnTo>
                <a:lnTo>
                  <a:pt x="285750" y="428625"/>
                </a:lnTo>
                <a:lnTo>
                  <a:pt x="1857375" y="428625"/>
                </a:lnTo>
                <a:lnTo>
                  <a:pt x="2000250" y="285750"/>
                </a:lnTo>
                <a:lnTo>
                  <a:pt x="1857375" y="142875"/>
                </a:lnTo>
                <a:lnTo>
                  <a:pt x="285750" y="142875"/>
                </a:lnTo>
                <a:lnTo>
                  <a:pt x="285750" y="0"/>
                </a:lnTo>
                <a:close/>
              </a:path>
              <a:path w="2000250" h="571500">
                <a:moveTo>
                  <a:pt x="1857375" y="428625"/>
                </a:moveTo>
                <a:lnTo>
                  <a:pt x="1714500" y="428625"/>
                </a:lnTo>
                <a:lnTo>
                  <a:pt x="1714500" y="571500"/>
                </a:lnTo>
                <a:lnTo>
                  <a:pt x="1857375" y="428625"/>
                </a:lnTo>
                <a:close/>
              </a:path>
              <a:path w="2000250" h="571500">
                <a:moveTo>
                  <a:pt x="1714500" y="0"/>
                </a:moveTo>
                <a:lnTo>
                  <a:pt x="1714500" y="142875"/>
                </a:lnTo>
                <a:lnTo>
                  <a:pt x="1857375" y="142875"/>
                </a:lnTo>
                <a:lnTo>
                  <a:pt x="1714500" y="0"/>
                </a:lnTo>
                <a:close/>
              </a:path>
            </a:pathLst>
          </a:custGeom>
          <a:solidFill>
            <a:srgbClr val="3078EB"/>
          </a:solidFill>
        </p:spPr>
        <p:txBody>
          <a:bodyPr wrap="square" lIns="0" tIns="0" rIns="0" bIns="0" rtlCol="0"/>
          <a:lstStyle/>
          <a:p>
            <a:endParaRPr/>
          </a:p>
        </p:txBody>
      </p:sp>
      <p:sp>
        <p:nvSpPr>
          <p:cNvPr id="11" name="object 8"/>
          <p:cNvSpPr/>
          <p:nvPr/>
        </p:nvSpPr>
        <p:spPr>
          <a:xfrm>
            <a:off x="5921365" y="1871598"/>
            <a:ext cx="2000250" cy="571500"/>
          </a:xfrm>
          <a:custGeom>
            <a:avLst/>
            <a:gdLst/>
            <a:ahLst/>
            <a:cxnLst/>
            <a:rect l="l" t="t" r="r" b="b"/>
            <a:pathLst>
              <a:path w="2000250" h="571500">
                <a:moveTo>
                  <a:pt x="0" y="285750"/>
                </a:moveTo>
                <a:lnTo>
                  <a:pt x="285750" y="0"/>
                </a:lnTo>
                <a:lnTo>
                  <a:pt x="285750" y="142875"/>
                </a:lnTo>
                <a:lnTo>
                  <a:pt x="1714500" y="142875"/>
                </a:lnTo>
                <a:lnTo>
                  <a:pt x="1714500" y="0"/>
                </a:lnTo>
                <a:lnTo>
                  <a:pt x="2000250" y="285750"/>
                </a:lnTo>
                <a:lnTo>
                  <a:pt x="1714500" y="571500"/>
                </a:lnTo>
                <a:lnTo>
                  <a:pt x="1714500" y="428625"/>
                </a:lnTo>
                <a:lnTo>
                  <a:pt x="285750" y="428625"/>
                </a:lnTo>
                <a:lnTo>
                  <a:pt x="285750" y="571500"/>
                </a:lnTo>
                <a:lnTo>
                  <a:pt x="0" y="285750"/>
                </a:lnTo>
                <a:close/>
              </a:path>
            </a:pathLst>
          </a:custGeom>
          <a:ln w="25400">
            <a:solidFill>
              <a:srgbClr val="000000"/>
            </a:solidFill>
          </a:ln>
        </p:spPr>
        <p:txBody>
          <a:bodyPr wrap="square" lIns="0" tIns="0" rIns="0" bIns="0" rtlCol="0"/>
          <a:lstStyle/>
          <a:p>
            <a:endParaRPr/>
          </a:p>
        </p:txBody>
      </p:sp>
      <p:sp>
        <p:nvSpPr>
          <p:cNvPr id="12" name="object 9"/>
          <p:cNvSpPr txBox="1"/>
          <p:nvPr/>
        </p:nvSpPr>
        <p:spPr>
          <a:xfrm>
            <a:off x="6619865" y="2032507"/>
            <a:ext cx="60452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PCI</a:t>
            </a:r>
            <a:r>
              <a:rPr sz="1400" spc="-85" dirty="0">
                <a:solidFill>
                  <a:srgbClr val="FFFFFF"/>
                </a:solidFill>
                <a:latin typeface="Trebuchet MS"/>
                <a:cs typeface="Trebuchet MS"/>
              </a:rPr>
              <a:t> </a:t>
            </a:r>
            <a:r>
              <a:rPr sz="1400" dirty="0">
                <a:solidFill>
                  <a:srgbClr val="FFFFFF"/>
                </a:solidFill>
                <a:latin typeface="Trebuchet MS"/>
                <a:cs typeface="Trebuchet MS"/>
              </a:rPr>
              <a:t>Bus</a:t>
            </a:r>
            <a:endParaRPr sz="1400">
              <a:latin typeface="Trebuchet MS"/>
              <a:cs typeface="Trebuchet MS"/>
            </a:endParaRPr>
          </a:p>
        </p:txBody>
      </p:sp>
      <p:grpSp>
        <p:nvGrpSpPr>
          <p:cNvPr id="21" name="Group 20"/>
          <p:cNvGrpSpPr/>
          <p:nvPr/>
        </p:nvGrpSpPr>
        <p:grpSpPr>
          <a:xfrm>
            <a:off x="5492740" y="2443098"/>
            <a:ext cx="4358005" cy="2858135"/>
            <a:chOff x="5492740" y="2443098"/>
            <a:chExt cx="4358005" cy="2858135"/>
          </a:xfrm>
        </p:grpSpPr>
        <p:sp>
          <p:nvSpPr>
            <p:cNvPr id="13" name="object 10"/>
            <p:cNvSpPr/>
            <p:nvPr/>
          </p:nvSpPr>
          <p:spPr>
            <a:xfrm>
              <a:off x="5492740" y="2443098"/>
              <a:ext cx="4358005" cy="2858135"/>
            </a:xfrm>
            <a:custGeom>
              <a:avLst/>
              <a:gdLst/>
              <a:ahLst/>
              <a:cxnLst/>
              <a:rect l="l" t="t" r="r" b="b"/>
              <a:pathLst>
                <a:path w="4358005" h="2858135">
                  <a:moveTo>
                    <a:pt x="4357751" y="2278634"/>
                  </a:moveTo>
                  <a:lnTo>
                    <a:pt x="3572509" y="2278634"/>
                  </a:lnTo>
                  <a:lnTo>
                    <a:pt x="3965067" y="2857576"/>
                  </a:lnTo>
                  <a:lnTo>
                    <a:pt x="4357751" y="2278634"/>
                  </a:lnTo>
                  <a:close/>
                </a:path>
                <a:path w="4358005" h="2858135">
                  <a:moveTo>
                    <a:pt x="2919729" y="0"/>
                  </a:moveTo>
                  <a:lnTo>
                    <a:pt x="0" y="0"/>
                  </a:lnTo>
                  <a:lnTo>
                    <a:pt x="0" y="409575"/>
                  </a:lnTo>
                  <a:lnTo>
                    <a:pt x="2919729" y="409575"/>
                  </a:lnTo>
                  <a:lnTo>
                    <a:pt x="2967424" y="410905"/>
                  </a:lnTo>
                  <a:lnTo>
                    <a:pt x="3014421" y="414851"/>
                  </a:lnTo>
                  <a:lnTo>
                    <a:pt x="3060650" y="421340"/>
                  </a:lnTo>
                  <a:lnTo>
                    <a:pt x="3106040" y="430302"/>
                  </a:lnTo>
                  <a:lnTo>
                    <a:pt x="3150520" y="441665"/>
                  </a:lnTo>
                  <a:lnTo>
                    <a:pt x="3194018" y="455358"/>
                  </a:lnTo>
                  <a:lnTo>
                    <a:pt x="3236464" y="471311"/>
                  </a:lnTo>
                  <a:lnTo>
                    <a:pt x="3277788" y="489453"/>
                  </a:lnTo>
                  <a:lnTo>
                    <a:pt x="3317917" y="509712"/>
                  </a:lnTo>
                  <a:lnTo>
                    <a:pt x="3356780" y="532017"/>
                  </a:lnTo>
                  <a:lnTo>
                    <a:pt x="3394308" y="556298"/>
                  </a:lnTo>
                  <a:lnTo>
                    <a:pt x="3430428" y="582483"/>
                  </a:lnTo>
                  <a:lnTo>
                    <a:pt x="3465070" y="610502"/>
                  </a:lnTo>
                  <a:lnTo>
                    <a:pt x="3498162" y="640282"/>
                  </a:lnTo>
                  <a:lnTo>
                    <a:pt x="3529635" y="671755"/>
                  </a:lnTo>
                  <a:lnTo>
                    <a:pt x="3559415" y="704847"/>
                  </a:lnTo>
                  <a:lnTo>
                    <a:pt x="3587434" y="739489"/>
                  </a:lnTo>
                  <a:lnTo>
                    <a:pt x="3613619" y="775609"/>
                  </a:lnTo>
                  <a:lnTo>
                    <a:pt x="3637900" y="813137"/>
                  </a:lnTo>
                  <a:lnTo>
                    <a:pt x="3660205" y="852000"/>
                  </a:lnTo>
                  <a:lnTo>
                    <a:pt x="3680464" y="892129"/>
                  </a:lnTo>
                  <a:lnTo>
                    <a:pt x="3698606" y="933453"/>
                  </a:lnTo>
                  <a:lnTo>
                    <a:pt x="3714559" y="975899"/>
                  </a:lnTo>
                  <a:lnTo>
                    <a:pt x="3728252" y="1019397"/>
                  </a:lnTo>
                  <a:lnTo>
                    <a:pt x="3739615" y="1063877"/>
                  </a:lnTo>
                  <a:lnTo>
                    <a:pt x="3748577" y="1109267"/>
                  </a:lnTo>
                  <a:lnTo>
                    <a:pt x="3755066" y="1155496"/>
                  </a:lnTo>
                  <a:lnTo>
                    <a:pt x="3759012" y="1202493"/>
                  </a:lnTo>
                  <a:lnTo>
                    <a:pt x="3760343" y="1250188"/>
                  </a:lnTo>
                  <a:lnTo>
                    <a:pt x="3760343" y="2278634"/>
                  </a:lnTo>
                  <a:lnTo>
                    <a:pt x="4169918" y="2278634"/>
                  </a:lnTo>
                  <a:lnTo>
                    <a:pt x="4169918" y="1250188"/>
                  </a:lnTo>
                  <a:lnTo>
                    <a:pt x="4169015" y="1202239"/>
                  </a:lnTo>
                  <a:lnTo>
                    <a:pt x="4166327" y="1154747"/>
                  </a:lnTo>
                  <a:lnTo>
                    <a:pt x="4161889" y="1107743"/>
                  </a:lnTo>
                  <a:lnTo>
                    <a:pt x="4155730" y="1061260"/>
                  </a:lnTo>
                  <a:lnTo>
                    <a:pt x="4147885" y="1015331"/>
                  </a:lnTo>
                  <a:lnTo>
                    <a:pt x="4138385" y="969987"/>
                  </a:lnTo>
                  <a:lnTo>
                    <a:pt x="4127263" y="925260"/>
                  </a:lnTo>
                  <a:lnTo>
                    <a:pt x="4114551" y="881185"/>
                  </a:lnTo>
                  <a:lnTo>
                    <a:pt x="4100281" y="837792"/>
                  </a:lnTo>
                  <a:lnTo>
                    <a:pt x="4084486" y="795114"/>
                  </a:lnTo>
                  <a:lnTo>
                    <a:pt x="4067199" y="753184"/>
                  </a:lnTo>
                  <a:lnTo>
                    <a:pt x="4048452" y="712034"/>
                  </a:lnTo>
                  <a:lnTo>
                    <a:pt x="4028276" y="671697"/>
                  </a:lnTo>
                  <a:lnTo>
                    <a:pt x="4006705" y="632204"/>
                  </a:lnTo>
                  <a:lnTo>
                    <a:pt x="3983772" y="593588"/>
                  </a:lnTo>
                  <a:lnTo>
                    <a:pt x="3959507" y="555882"/>
                  </a:lnTo>
                  <a:lnTo>
                    <a:pt x="3933944" y="519118"/>
                  </a:lnTo>
                  <a:lnTo>
                    <a:pt x="3907115" y="483328"/>
                  </a:lnTo>
                  <a:lnTo>
                    <a:pt x="3879053" y="448545"/>
                  </a:lnTo>
                  <a:lnTo>
                    <a:pt x="3849789" y="414801"/>
                  </a:lnTo>
                  <a:lnTo>
                    <a:pt x="3819357" y="382128"/>
                  </a:lnTo>
                  <a:lnTo>
                    <a:pt x="3787789" y="350560"/>
                  </a:lnTo>
                  <a:lnTo>
                    <a:pt x="3755116" y="320128"/>
                  </a:lnTo>
                  <a:lnTo>
                    <a:pt x="3721372" y="290864"/>
                  </a:lnTo>
                  <a:lnTo>
                    <a:pt x="3686589" y="262802"/>
                  </a:lnTo>
                  <a:lnTo>
                    <a:pt x="3650799" y="235973"/>
                  </a:lnTo>
                  <a:lnTo>
                    <a:pt x="3614035" y="210410"/>
                  </a:lnTo>
                  <a:lnTo>
                    <a:pt x="3576329" y="186145"/>
                  </a:lnTo>
                  <a:lnTo>
                    <a:pt x="3537713" y="163212"/>
                  </a:lnTo>
                  <a:lnTo>
                    <a:pt x="3498220" y="141641"/>
                  </a:lnTo>
                  <a:lnTo>
                    <a:pt x="3457883" y="121465"/>
                  </a:lnTo>
                  <a:lnTo>
                    <a:pt x="3416733" y="102718"/>
                  </a:lnTo>
                  <a:lnTo>
                    <a:pt x="3374803" y="85431"/>
                  </a:lnTo>
                  <a:lnTo>
                    <a:pt x="3332125" y="69636"/>
                  </a:lnTo>
                  <a:lnTo>
                    <a:pt x="3288732" y="55366"/>
                  </a:lnTo>
                  <a:lnTo>
                    <a:pt x="3244657" y="42654"/>
                  </a:lnTo>
                  <a:lnTo>
                    <a:pt x="3199930" y="31532"/>
                  </a:lnTo>
                  <a:lnTo>
                    <a:pt x="3154586" y="22032"/>
                  </a:lnTo>
                  <a:lnTo>
                    <a:pt x="3108657" y="14187"/>
                  </a:lnTo>
                  <a:lnTo>
                    <a:pt x="3062174" y="8028"/>
                  </a:lnTo>
                  <a:lnTo>
                    <a:pt x="3015170" y="3590"/>
                  </a:lnTo>
                  <a:lnTo>
                    <a:pt x="2967678" y="902"/>
                  </a:lnTo>
                  <a:lnTo>
                    <a:pt x="2919729" y="0"/>
                  </a:lnTo>
                  <a:close/>
                </a:path>
              </a:pathLst>
            </a:custGeom>
            <a:solidFill>
              <a:srgbClr val="000000">
                <a:alpha val="79998"/>
              </a:srgbClr>
            </a:solidFill>
          </p:spPr>
          <p:txBody>
            <a:bodyPr wrap="square" lIns="0" tIns="0" rIns="0" bIns="0" rtlCol="0"/>
            <a:lstStyle/>
            <a:p>
              <a:endParaRPr/>
            </a:p>
          </p:txBody>
        </p:sp>
        <p:sp>
          <p:nvSpPr>
            <p:cNvPr id="14" name="object 11"/>
            <p:cNvSpPr/>
            <p:nvPr/>
          </p:nvSpPr>
          <p:spPr>
            <a:xfrm>
              <a:off x="5492740" y="2443098"/>
              <a:ext cx="4358005" cy="2858135"/>
            </a:xfrm>
            <a:custGeom>
              <a:avLst/>
              <a:gdLst/>
              <a:ahLst/>
              <a:cxnLst/>
              <a:rect l="l" t="t" r="r" b="b"/>
              <a:pathLst>
                <a:path w="4358005" h="2858135">
                  <a:moveTo>
                    <a:pt x="0" y="0"/>
                  </a:moveTo>
                  <a:lnTo>
                    <a:pt x="2919729" y="0"/>
                  </a:lnTo>
                  <a:lnTo>
                    <a:pt x="2967678" y="902"/>
                  </a:lnTo>
                  <a:lnTo>
                    <a:pt x="3015170" y="3590"/>
                  </a:lnTo>
                  <a:lnTo>
                    <a:pt x="3062174" y="8028"/>
                  </a:lnTo>
                  <a:lnTo>
                    <a:pt x="3108657" y="14187"/>
                  </a:lnTo>
                  <a:lnTo>
                    <a:pt x="3154586" y="22032"/>
                  </a:lnTo>
                  <a:lnTo>
                    <a:pt x="3199930" y="31532"/>
                  </a:lnTo>
                  <a:lnTo>
                    <a:pt x="3244657" y="42654"/>
                  </a:lnTo>
                  <a:lnTo>
                    <a:pt x="3288732" y="55366"/>
                  </a:lnTo>
                  <a:lnTo>
                    <a:pt x="3332125" y="69636"/>
                  </a:lnTo>
                  <a:lnTo>
                    <a:pt x="3374803" y="85431"/>
                  </a:lnTo>
                  <a:lnTo>
                    <a:pt x="3416733" y="102718"/>
                  </a:lnTo>
                  <a:lnTo>
                    <a:pt x="3457883" y="121465"/>
                  </a:lnTo>
                  <a:lnTo>
                    <a:pt x="3498220" y="141641"/>
                  </a:lnTo>
                  <a:lnTo>
                    <a:pt x="3537713" y="163212"/>
                  </a:lnTo>
                  <a:lnTo>
                    <a:pt x="3576329" y="186145"/>
                  </a:lnTo>
                  <a:lnTo>
                    <a:pt x="3614035" y="210410"/>
                  </a:lnTo>
                  <a:lnTo>
                    <a:pt x="3650799" y="235973"/>
                  </a:lnTo>
                  <a:lnTo>
                    <a:pt x="3686589" y="262802"/>
                  </a:lnTo>
                  <a:lnTo>
                    <a:pt x="3721372" y="290864"/>
                  </a:lnTo>
                  <a:lnTo>
                    <a:pt x="3755116" y="320128"/>
                  </a:lnTo>
                  <a:lnTo>
                    <a:pt x="3787789" y="350560"/>
                  </a:lnTo>
                  <a:lnTo>
                    <a:pt x="3819357" y="382128"/>
                  </a:lnTo>
                  <a:lnTo>
                    <a:pt x="3849789" y="414801"/>
                  </a:lnTo>
                  <a:lnTo>
                    <a:pt x="3879053" y="448545"/>
                  </a:lnTo>
                  <a:lnTo>
                    <a:pt x="3907115" y="483328"/>
                  </a:lnTo>
                  <a:lnTo>
                    <a:pt x="3933944" y="519118"/>
                  </a:lnTo>
                  <a:lnTo>
                    <a:pt x="3959507" y="555882"/>
                  </a:lnTo>
                  <a:lnTo>
                    <a:pt x="3983772" y="593588"/>
                  </a:lnTo>
                  <a:lnTo>
                    <a:pt x="4006705" y="632204"/>
                  </a:lnTo>
                  <a:lnTo>
                    <a:pt x="4028276" y="671697"/>
                  </a:lnTo>
                  <a:lnTo>
                    <a:pt x="4048452" y="712034"/>
                  </a:lnTo>
                  <a:lnTo>
                    <a:pt x="4067199" y="753184"/>
                  </a:lnTo>
                  <a:lnTo>
                    <a:pt x="4084486" y="795114"/>
                  </a:lnTo>
                  <a:lnTo>
                    <a:pt x="4100281" y="837792"/>
                  </a:lnTo>
                  <a:lnTo>
                    <a:pt x="4114551" y="881185"/>
                  </a:lnTo>
                  <a:lnTo>
                    <a:pt x="4127263" y="925260"/>
                  </a:lnTo>
                  <a:lnTo>
                    <a:pt x="4138385" y="969987"/>
                  </a:lnTo>
                  <a:lnTo>
                    <a:pt x="4147885" y="1015331"/>
                  </a:lnTo>
                  <a:lnTo>
                    <a:pt x="4155730" y="1061260"/>
                  </a:lnTo>
                  <a:lnTo>
                    <a:pt x="4161889" y="1107743"/>
                  </a:lnTo>
                  <a:lnTo>
                    <a:pt x="4166327" y="1154747"/>
                  </a:lnTo>
                  <a:lnTo>
                    <a:pt x="4169015" y="1202239"/>
                  </a:lnTo>
                  <a:lnTo>
                    <a:pt x="4169918" y="1250188"/>
                  </a:lnTo>
                  <a:lnTo>
                    <a:pt x="4169918" y="2278634"/>
                  </a:lnTo>
                  <a:lnTo>
                    <a:pt x="4357751" y="2278634"/>
                  </a:lnTo>
                  <a:lnTo>
                    <a:pt x="3965067" y="2857576"/>
                  </a:lnTo>
                  <a:lnTo>
                    <a:pt x="3572509" y="2278634"/>
                  </a:lnTo>
                  <a:lnTo>
                    <a:pt x="3760343" y="2278634"/>
                  </a:lnTo>
                  <a:lnTo>
                    <a:pt x="3760343" y="1250188"/>
                  </a:lnTo>
                  <a:lnTo>
                    <a:pt x="3759012" y="1202493"/>
                  </a:lnTo>
                  <a:lnTo>
                    <a:pt x="3755066" y="1155496"/>
                  </a:lnTo>
                  <a:lnTo>
                    <a:pt x="3748577" y="1109267"/>
                  </a:lnTo>
                  <a:lnTo>
                    <a:pt x="3739615" y="1063877"/>
                  </a:lnTo>
                  <a:lnTo>
                    <a:pt x="3728252" y="1019397"/>
                  </a:lnTo>
                  <a:lnTo>
                    <a:pt x="3714559" y="975899"/>
                  </a:lnTo>
                  <a:lnTo>
                    <a:pt x="3698606" y="933453"/>
                  </a:lnTo>
                  <a:lnTo>
                    <a:pt x="3680464" y="892129"/>
                  </a:lnTo>
                  <a:lnTo>
                    <a:pt x="3660205" y="852000"/>
                  </a:lnTo>
                  <a:lnTo>
                    <a:pt x="3637900" y="813137"/>
                  </a:lnTo>
                  <a:lnTo>
                    <a:pt x="3613619" y="775609"/>
                  </a:lnTo>
                  <a:lnTo>
                    <a:pt x="3587434" y="739489"/>
                  </a:lnTo>
                  <a:lnTo>
                    <a:pt x="3559415" y="704847"/>
                  </a:lnTo>
                  <a:lnTo>
                    <a:pt x="3529635" y="671755"/>
                  </a:lnTo>
                  <a:lnTo>
                    <a:pt x="3498162" y="640282"/>
                  </a:lnTo>
                  <a:lnTo>
                    <a:pt x="3465070" y="610502"/>
                  </a:lnTo>
                  <a:lnTo>
                    <a:pt x="3430428" y="582483"/>
                  </a:lnTo>
                  <a:lnTo>
                    <a:pt x="3394308" y="556298"/>
                  </a:lnTo>
                  <a:lnTo>
                    <a:pt x="3356780" y="532017"/>
                  </a:lnTo>
                  <a:lnTo>
                    <a:pt x="3317917" y="509712"/>
                  </a:lnTo>
                  <a:lnTo>
                    <a:pt x="3277788" y="489453"/>
                  </a:lnTo>
                  <a:lnTo>
                    <a:pt x="3236464" y="471311"/>
                  </a:lnTo>
                  <a:lnTo>
                    <a:pt x="3194018" y="455358"/>
                  </a:lnTo>
                  <a:lnTo>
                    <a:pt x="3150520" y="441665"/>
                  </a:lnTo>
                  <a:lnTo>
                    <a:pt x="3106040" y="430302"/>
                  </a:lnTo>
                  <a:lnTo>
                    <a:pt x="3060650" y="421340"/>
                  </a:lnTo>
                  <a:lnTo>
                    <a:pt x="3014421" y="414851"/>
                  </a:lnTo>
                  <a:lnTo>
                    <a:pt x="2967424" y="410905"/>
                  </a:lnTo>
                  <a:lnTo>
                    <a:pt x="2919729" y="409575"/>
                  </a:lnTo>
                  <a:lnTo>
                    <a:pt x="0" y="409575"/>
                  </a:lnTo>
                  <a:lnTo>
                    <a:pt x="0" y="0"/>
                  </a:lnTo>
                  <a:close/>
                </a:path>
              </a:pathLst>
            </a:custGeom>
            <a:ln w="25400">
              <a:solidFill>
                <a:srgbClr val="548600"/>
              </a:solidFill>
            </a:ln>
          </p:spPr>
          <p:txBody>
            <a:bodyPr wrap="square" lIns="0" tIns="0" rIns="0" bIns="0" rtlCol="0"/>
            <a:lstStyle/>
            <a:p>
              <a:endParaRPr/>
            </a:p>
          </p:txBody>
        </p:sp>
      </p:grpSp>
      <p:grpSp>
        <p:nvGrpSpPr>
          <p:cNvPr id="19" name="Group 18"/>
          <p:cNvGrpSpPr/>
          <p:nvPr/>
        </p:nvGrpSpPr>
        <p:grpSpPr>
          <a:xfrm>
            <a:off x="5492740" y="1228725"/>
            <a:ext cx="3786504" cy="500380"/>
            <a:chOff x="5492740" y="1228725"/>
            <a:chExt cx="3786504" cy="500380"/>
          </a:xfrm>
        </p:grpSpPr>
        <p:sp>
          <p:nvSpPr>
            <p:cNvPr id="15" name="object 12"/>
            <p:cNvSpPr/>
            <p:nvPr/>
          </p:nvSpPr>
          <p:spPr>
            <a:xfrm>
              <a:off x="5492740" y="1228725"/>
              <a:ext cx="3786504" cy="500380"/>
            </a:xfrm>
            <a:custGeom>
              <a:avLst/>
              <a:gdLst/>
              <a:ahLst/>
              <a:cxnLst/>
              <a:rect l="l" t="t" r="r" b="b"/>
              <a:pathLst>
                <a:path w="3786504" h="500380">
                  <a:moveTo>
                    <a:pt x="3662426" y="184276"/>
                  </a:moveTo>
                  <a:lnTo>
                    <a:pt x="3459353" y="184276"/>
                  </a:lnTo>
                  <a:lnTo>
                    <a:pt x="3459353" y="296925"/>
                  </a:lnTo>
                  <a:lnTo>
                    <a:pt x="0" y="296925"/>
                  </a:lnTo>
                  <a:lnTo>
                    <a:pt x="0" y="499999"/>
                  </a:ln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close/>
                </a:path>
                <a:path w="3786504" h="500380">
                  <a:moveTo>
                    <a:pt x="3560826" y="0"/>
                  </a:moveTo>
                  <a:lnTo>
                    <a:pt x="3335528" y="184276"/>
                  </a:lnTo>
                  <a:lnTo>
                    <a:pt x="3786251" y="184276"/>
                  </a:lnTo>
                  <a:lnTo>
                    <a:pt x="3560826" y="0"/>
                  </a:lnTo>
                  <a:close/>
                </a:path>
              </a:pathLst>
            </a:custGeom>
            <a:solidFill>
              <a:srgbClr val="000000">
                <a:alpha val="79998"/>
              </a:srgbClr>
            </a:solidFill>
          </p:spPr>
          <p:txBody>
            <a:bodyPr wrap="square" lIns="0" tIns="0" rIns="0" bIns="0" rtlCol="0"/>
            <a:lstStyle/>
            <a:p>
              <a:endParaRPr/>
            </a:p>
          </p:txBody>
        </p:sp>
        <p:sp>
          <p:nvSpPr>
            <p:cNvPr id="16" name="object 13"/>
            <p:cNvSpPr/>
            <p:nvPr/>
          </p:nvSpPr>
          <p:spPr>
            <a:xfrm>
              <a:off x="5492740" y="1228725"/>
              <a:ext cx="3786504" cy="500380"/>
            </a:xfrm>
            <a:custGeom>
              <a:avLst/>
              <a:gdLst/>
              <a:ahLst/>
              <a:cxnLst/>
              <a:rect l="l" t="t" r="r" b="b"/>
              <a:pathLst>
                <a:path w="3786504" h="500380">
                  <a:moveTo>
                    <a:pt x="0" y="499999"/>
                  </a:move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lnTo>
                    <a:pt x="3786251" y="184276"/>
                  </a:lnTo>
                  <a:lnTo>
                    <a:pt x="3560826" y="0"/>
                  </a:lnTo>
                  <a:lnTo>
                    <a:pt x="3335528" y="184276"/>
                  </a:lnTo>
                  <a:lnTo>
                    <a:pt x="3459353" y="184276"/>
                  </a:lnTo>
                  <a:lnTo>
                    <a:pt x="3459353" y="296925"/>
                  </a:lnTo>
                  <a:lnTo>
                    <a:pt x="0" y="296925"/>
                  </a:lnTo>
                  <a:lnTo>
                    <a:pt x="0" y="499999"/>
                  </a:lnTo>
                  <a:close/>
                </a:path>
              </a:pathLst>
            </a:custGeom>
            <a:ln w="25400">
              <a:solidFill>
                <a:srgbClr val="548600"/>
              </a:solidFill>
            </a:ln>
          </p:spPr>
          <p:txBody>
            <a:bodyPr wrap="square" lIns="0" tIns="0" rIns="0" bIns="0" rtlCol="0"/>
            <a:lstStyle/>
            <a:p>
              <a:endParaRPr/>
            </a:p>
          </p:txBody>
        </p:sp>
      </p:grpSp>
      <p:grpSp>
        <p:nvGrpSpPr>
          <p:cNvPr id="22" name="Group 21"/>
          <p:cNvGrpSpPr/>
          <p:nvPr/>
        </p:nvGrpSpPr>
        <p:grpSpPr>
          <a:xfrm>
            <a:off x="4921240" y="2274061"/>
            <a:ext cx="4741545" cy="2884170"/>
            <a:chOff x="4921240" y="2274061"/>
            <a:chExt cx="4741545" cy="2884170"/>
          </a:xfrm>
          <a:solidFill>
            <a:schemeClr val="accent2">
              <a:lumMod val="40000"/>
              <a:lumOff val="60000"/>
            </a:schemeClr>
          </a:solidFill>
        </p:grpSpPr>
        <p:sp>
          <p:nvSpPr>
            <p:cNvPr id="23" name="object 14"/>
            <p:cNvSpPr/>
            <p:nvPr/>
          </p:nvSpPr>
          <p:spPr>
            <a:xfrm>
              <a:off x="4921240" y="2274061"/>
              <a:ext cx="4741545" cy="2884170"/>
            </a:xfrm>
            <a:custGeom>
              <a:avLst/>
              <a:gdLst/>
              <a:ahLst/>
              <a:cxnLst/>
              <a:rect l="l" t="t" r="r" b="b"/>
              <a:pathLst>
                <a:path w="4741545" h="2884170">
                  <a:moveTo>
                    <a:pt x="4413131" y="602868"/>
                  </a:move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413131" y="602868"/>
                  </a:lnTo>
                  <a:close/>
                </a:path>
                <a:path w="4741545" h="2884170">
                  <a:moveTo>
                    <a:pt x="584200" y="0"/>
                  </a:moveTo>
                  <a:lnTo>
                    <a:pt x="0" y="396239"/>
                  </a:lnTo>
                  <a:lnTo>
                    <a:pt x="584200" y="792480"/>
                  </a:lnTo>
                  <a:lnTo>
                    <a:pt x="584200" y="602868"/>
                  </a:lnTo>
                  <a:lnTo>
                    <a:pt x="4413131" y="602868"/>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close/>
                </a:path>
              </a:pathLst>
            </a:custGeom>
            <a:grpFill/>
          </p:spPr>
          <p:txBody>
            <a:bodyPr wrap="square" lIns="0" tIns="0" rIns="0" bIns="0" rtlCol="0"/>
            <a:lstStyle/>
            <a:p>
              <a:endParaRPr/>
            </a:p>
          </p:txBody>
        </p:sp>
        <p:sp>
          <p:nvSpPr>
            <p:cNvPr id="24" name="object 15"/>
            <p:cNvSpPr/>
            <p:nvPr/>
          </p:nvSpPr>
          <p:spPr>
            <a:xfrm>
              <a:off x="4921240" y="2274061"/>
              <a:ext cx="4741545" cy="2884170"/>
            </a:xfrm>
            <a:custGeom>
              <a:avLst/>
              <a:gdLst/>
              <a:ahLst/>
              <a:cxnLst/>
              <a:rect l="l" t="t" r="r" b="b"/>
              <a:pathLst>
                <a:path w="4741545" h="2884170">
                  <a:moveTo>
                    <a:pt x="4741036" y="2883738"/>
                  </a:move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387332" y="575170"/>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lnTo>
                    <a:pt x="0" y="396239"/>
                  </a:lnTo>
                  <a:lnTo>
                    <a:pt x="584200" y="792480"/>
                  </a:lnTo>
                  <a:lnTo>
                    <a:pt x="584200" y="602868"/>
                  </a:ln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close/>
                </a:path>
              </a:pathLst>
            </a:custGeom>
            <a:grpFill/>
            <a:ln w="25400">
              <a:solidFill>
                <a:srgbClr val="548600"/>
              </a:solidFill>
            </a:ln>
          </p:spPr>
          <p:txBody>
            <a:bodyPr wrap="square" lIns="0" tIns="0" rIns="0" bIns="0" rtlCol="0"/>
            <a:lstStyle/>
            <a:p>
              <a:endParaRPr/>
            </a:p>
          </p:txBody>
        </p:sp>
      </p:grpSp>
    </p:spTree>
    <p:extLst>
      <p:ext uri="{BB962C8B-B14F-4D97-AF65-F5344CB8AC3E}">
        <p14:creationId xmlns:p14="http://schemas.microsoft.com/office/powerpoint/2010/main" val="306067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CUDA Streams: Prelude</a:t>
            </a:r>
            <a:endParaRPr lang="en-US" dirty="0"/>
          </a:p>
        </p:txBody>
      </p:sp>
      <p:sp>
        <p:nvSpPr>
          <p:cNvPr id="3" name="Content Placeholder 2"/>
          <p:cNvSpPr>
            <a:spLocks noGrp="1"/>
          </p:cNvSpPr>
          <p:nvPr>
            <p:ph idx="1"/>
          </p:nvPr>
        </p:nvSpPr>
        <p:spPr/>
        <p:txBody>
          <a:bodyPr>
            <a:normAutofit/>
          </a:bodyPr>
          <a:lstStyle/>
          <a:p>
            <a:pPr lvl="2"/>
            <a:endParaRPr lang="en-US" sz="1400" dirty="0" smtClean="0"/>
          </a:p>
          <a:p>
            <a:r>
              <a:rPr lang="en-US" sz="2000" dirty="0" smtClean="0"/>
              <a:t>A </a:t>
            </a:r>
            <a:r>
              <a:rPr lang="en-US" sz="2000" dirty="0"/>
              <a:t>CUDA enabled GPU has two engines</a:t>
            </a:r>
          </a:p>
          <a:p>
            <a:pPr lvl="1"/>
            <a:r>
              <a:rPr lang="en-US" sz="1800" dirty="0"/>
              <a:t>An execution engine</a:t>
            </a:r>
          </a:p>
          <a:p>
            <a:pPr lvl="1"/>
            <a:r>
              <a:rPr lang="en-US" sz="1800" dirty="0"/>
              <a:t>A copy engine, which </a:t>
            </a:r>
            <a:r>
              <a:rPr lang="en-US" sz="1800" dirty="0" smtClean="0"/>
              <a:t>has </a:t>
            </a:r>
            <a:r>
              <a:rPr lang="en-US" sz="1800" dirty="0"/>
              <a:t>2 </a:t>
            </a:r>
            <a:r>
              <a:rPr lang="en-US" sz="1800" dirty="0" smtClean="0"/>
              <a:t>sub-engines </a:t>
            </a:r>
            <a:r>
              <a:rPr lang="en-US" sz="1800" dirty="0"/>
              <a:t>that can work simultaneously</a:t>
            </a:r>
          </a:p>
          <a:p>
            <a:pPr lvl="2"/>
            <a:r>
              <a:rPr lang="en-US" sz="1500" dirty="0"/>
              <a:t>A H2D copy </a:t>
            </a:r>
            <a:r>
              <a:rPr lang="en-US" sz="1500" dirty="0" smtClean="0"/>
              <a:t>sub-engine</a:t>
            </a:r>
            <a:endParaRPr lang="en-US" sz="1500" dirty="0"/>
          </a:p>
          <a:p>
            <a:pPr lvl="2"/>
            <a:r>
              <a:rPr lang="en-US" sz="1500" dirty="0"/>
              <a:t>A D2H copy </a:t>
            </a:r>
            <a:r>
              <a:rPr lang="en-US" sz="1500" dirty="0" smtClean="0"/>
              <a:t>sub-engine</a:t>
            </a:r>
            <a:endParaRPr lang="en-US" dirty="0"/>
          </a:p>
          <a:p>
            <a:endParaRPr lang="en-US" sz="2000" dirty="0"/>
          </a:p>
          <a:p>
            <a:r>
              <a:rPr lang="en-US" sz="2000" dirty="0"/>
              <a:t>Goal of the “streams” segment of ME759:  Learn how to simultaneously use both GPU engines</a:t>
            </a:r>
          </a:p>
          <a:p>
            <a:endParaRPr lang="en-US" sz="2000" dirty="0" smtClean="0"/>
          </a:p>
          <a:p>
            <a:endParaRPr lang="en-US" sz="2000" dirty="0"/>
          </a:p>
          <a:p>
            <a:endParaRPr lang="en-US" sz="2000" dirty="0"/>
          </a:p>
          <a:p>
            <a:r>
              <a:rPr lang="en-US" sz="2000" dirty="0" smtClean="0"/>
              <a:t>NOTE (in </a:t>
            </a:r>
            <a:r>
              <a:rPr lang="en-US" sz="2000" dirty="0"/>
              <a:t>relation to this “streams” segment of the </a:t>
            </a:r>
            <a:r>
              <a:rPr lang="en-US" sz="2000" dirty="0" smtClean="0"/>
              <a:t>course): </a:t>
            </a:r>
            <a:endParaRPr lang="en-US" sz="2000" dirty="0"/>
          </a:p>
          <a:p>
            <a:pPr lvl="1"/>
            <a:r>
              <a:rPr lang="en-US" sz="1800" dirty="0"/>
              <a:t>The important things happen on the host side, not on the device side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65</a:t>
            </a:fld>
            <a:endParaRPr lang="en-US" altLang="en-US"/>
          </a:p>
        </p:txBody>
      </p:sp>
    </p:spTree>
    <p:extLst>
      <p:ext uri="{BB962C8B-B14F-4D97-AF65-F5344CB8AC3E}">
        <p14:creationId xmlns:p14="http://schemas.microsoft.com/office/powerpoint/2010/main" val="6786665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[“Streams” Preamble: 1/3]</a:t>
            </a:r>
            <a:br>
              <a:rPr lang="en-US" sz="1800" dirty="0"/>
            </a:br>
            <a:r>
              <a:rPr lang="en-US" sz="3200" dirty="0"/>
              <a:t>Asynchronous Concurrent Execution</a:t>
            </a:r>
            <a:endParaRPr lang="en-US" sz="2000" dirty="0"/>
          </a:p>
        </p:txBody>
      </p:sp>
      <p:sp>
        <p:nvSpPr>
          <p:cNvPr id="3" name="Content Placeholder 2"/>
          <p:cNvSpPr>
            <a:spLocks noGrp="1"/>
          </p:cNvSpPr>
          <p:nvPr>
            <p:ph idx="1"/>
          </p:nvPr>
        </p:nvSpPr>
        <p:spPr/>
        <p:txBody>
          <a:bodyPr/>
          <a:lstStyle/>
          <a:p>
            <a:endParaRPr lang="en-US" sz="2000" dirty="0" smtClean="0"/>
          </a:p>
          <a:p>
            <a:r>
              <a:rPr lang="en-US" sz="2000" dirty="0" smtClean="0"/>
              <a:t>In </a:t>
            </a:r>
            <a:r>
              <a:rPr lang="en-US" sz="2000" dirty="0"/>
              <a:t>order to facilitate concurrent execution on host and device, some function calls are asynchronous</a:t>
            </a:r>
          </a:p>
          <a:p>
            <a:pPr lvl="1"/>
            <a:r>
              <a:rPr lang="en-US" sz="1800" dirty="0"/>
              <a:t>Control is returned to the host thread before the device has completed the requested task</a:t>
            </a:r>
          </a:p>
          <a:p>
            <a:pPr lvl="1"/>
            <a:endParaRPr lang="en-US" sz="1800" dirty="0"/>
          </a:p>
          <a:p>
            <a:endParaRPr lang="en-US" sz="2000" dirty="0" smtClean="0"/>
          </a:p>
          <a:p>
            <a:r>
              <a:rPr lang="en-US" sz="2000" dirty="0" smtClean="0"/>
              <a:t>Examples </a:t>
            </a:r>
            <a:r>
              <a:rPr lang="en-US" sz="2000" dirty="0"/>
              <a:t>of asynchronous calls</a:t>
            </a:r>
          </a:p>
          <a:p>
            <a:pPr lvl="1"/>
            <a:r>
              <a:rPr lang="en-US" sz="1800" dirty="0"/>
              <a:t>Kernel launches</a:t>
            </a:r>
          </a:p>
          <a:p>
            <a:pPr lvl="1"/>
            <a:r>
              <a:rPr lang="en-US" sz="1800" dirty="0"/>
              <a:t>device </a:t>
            </a:r>
            <a:r>
              <a:rPr lang="en-US" sz="1800" dirty="0">
                <a:sym typeface="Symbol" panose="05050102010706020507" pitchFamily="18" charset="2"/>
              </a:rPr>
              <a:t></a:t>
            </a:r>
            <a:r>
              <a:rPr lang="en-US" sz="1800" dirty="0"/>
              <a:t> device memory copies</a:t>
            </a:r>
          </a:p>
          <a:p>
            <a:pPr lvl="1"/>
            <a:r>
              <a:rPr lang="en-US" sz="1800" dirty="0"/>
              <a:t>host  </a:t>
            </a:r>
            <a:r>
              <a:rPr lang="en-US" sz="1800" dirty="0">
                <a:sym typeface="Symbol" panose="05050102010706020507" pitchFamily="18" charset="2"/>
              </a:rPr>
              <a:t></a:t>
            </a:r>
            <a:r>
              <a:rPr lang="en-US" sz="1800" dirty="0"/>
              <a:t>  device memory copies of a memory block of 64 KB or less</a:t>
            </a:r>
          </a:p>
          <a:p>
            <a:pPr lvl="1"/>
            <a:r>
              <a:rPr lang="en-US" sz="1800" dirty="0"/>
              <a:t>Memory copies performed by functions that are suffixed with </a:t>
            </a:r>
            <a:r>
              <a:rPr lang="en-US" sz="1800" dirty="0" err="1" smtClean="0"/>
              <a:t>Async</a:t>
            </a:r>
            <a:r>
              <a:rPr lang="en-US" sz="1800" dirty="0" smtClean="0"/>
              <a:t> </a:t>
            </a:r>
            <a:r>
              <a:rPr lang="en-US" sz="1800" dirty="0"/>
              <a:t>(e.g., </a:t>
            </a:r>
            <a:r>
              <a:rPr lang="en-US" sz="1800" dirty="0" err="1" smtClean="0">
                <a:latin typeface="Consolas" panose="020B0609020204030204" pitchFamily="49" charset="0"/>
              </a:rPr>
              <a:t>cudaMemcpyAsync</a:t>
            </a:r>
            <a:r>
              <a:rPr lang="en-US" sz="1800" dirty="0" smtClean="0"/>
              <a:t>)</a:t>
            </a:r>
            <a:endParaRPr lang="en-US" sz="1800" dirty="0"/>
          </a:p>
          <a:p>
            <a:pPr lvl="1"/>
            <a:endParaRPr lang="en-US" sz="1800" dirty="0"/>
          </a:p>
          <a:p>
            <a:endParaRPr lang="en-US" sz="2000" dirty="0" smtClean="0"/>
          </a:p>
          <a:p>
            <a:r>
              <a:rPr lang="en-US" sz="2000" dirty="0" smtClean="0"/>
              <a:t>NOTE</a:t>
            </a:r>
            <a:r>
              <a:rPr lang="en-US" sz="2000" dirty="0"/>
              <a:t>: When an application is run via a </a:t>
            </a:r>
            <a:r>
              <a:rPr lang="en-US" sz="2000" dirty="0" smtClean="0"/>
              <a:t>(</a:t>
            </a:r>
            <a:r>
              <a:rPr lang="en-US" sz="2000" dirty="0" err="1">
                <a:latin typeface="Consolas" panose="020B0609020204030204" pitchFamily="49" charset="0"/>
                <a:cs typeface="Courier New" pitchFamily="49" charset="0"/>
              </a:rPr>
              <a:t>cuda-gdb</a:t>
            </a:r>
            <a:r>
              <a:rPr lang="en-US" sz="2000" dirty="0"/>
              <a:t>, </a:t>
            </a:r>
            <a:r>
              <a:rPr lang="en-US" sz="2000" dirty="0" err="1" smtClean="0">
                <a:latin typeface="Consolas" panose="020B0609020204030204" pitchFamily="49" charset="0"/>
                <a:cs typeface="Courier New" pitchFamily="49" charset="0"/>
              </a:rPr>
              <a:t>nvprof</a:t>
            </a:r>
            <a:r>
              <a:rPr lang="en-US" sz="2000" dirty="0" smtClean="0"/>
              <a:t>), </a:t>
            </a:r>
            <a:r>
              <a:rPr lang="en-US" sz="2000" dirty="0"/>
              <a:t>all launches are synchronous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66</a:t>
            </a:fld>
            <a:endParaRPr lang="en-US" altLang="en-US"/>
          </a:p>
        </p:txBody>
      </p:sp>
    </p:spTree>
    <p:extLst>
      <p:ext uri="{BB962C8B-B14F-4D97-AF65-F5344CB8AC3E}">
        <p14:creationId xmlns:p14="http://schemas.microsoft.com/office/powerpoint/2010/main" val="2640302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dirty="0"/>
              <a:t>[“Streams” Preamble: 2/3]</a:t>
            </a:r>
            <a:br>
              <a:rPr lang="en-US" sz="1800" dirty="0"/>
            </a:br>
            <a:r>
              <a:rPr lang="en-US" dirty="0" smtClean="0"/>
              <a:t>Non-blocking Host-Device </a:t>
            </a:r>
            <a:r>
              <a:rPr lang="en-US" dirty="0"/>
              <a:t>Data Transfer Issues</a:t>
            </a:r>
          </a:p>
        </p:txBody>
      </p:sp>
      <p:sp>
        <p:nvSpPr>
          <p:cNvPr id="3" name="Content Placeholder 2"/>
          <p:cNvSpPr>
            <a:spLocks noGrp="1"/>
          </p:cNvSpPr>
          <p:nvPr>
            <p:ph idx="1"/>
          </p:nvPr>
        </p:nvSpPr>
        <p:spPr/>
        <p:txBody>
          <a:bodyPr>
            <a:normAutofit lnSpcReduction="10000"/>
          </a:bodyPr>
          <a:lstStyle/>
          <a:p>
            <a:r>
              <a:rPr lang="en-US" sz="1800" dirty="0"/>
              <a:t>In general, host  </a:t>
            </a:r>
            <a:r>
              <a:rPr lang="en-US" sz="1800" dirty="0">
                <a:sym typeface="Symbol" panose="05050102010706020507" pitchFamily="18" charset="2"/>
              </a:rPr>
              <a:t></a:t>
            </a:r>
            <a:r>
              <a:rPr lang="en-US" sz="1800" dirty="0"/>
              <a:t>  device data transfers using </a:t>
            </a:r>
            <a:r>
              <a:rPr lang="en-US" sz="1800" dirty="0" err="1">
                <a:solidFill>
                  <a:srgbClr val="0070C0"/>
                </a:solidFill>
                <a:latin typeface="Consolas" pitchFamily="49" charset="0"/>
                <a:cs typeface="Consolas" pitchFamily="49" charset="0"/>
              </a:rPr>
              <a:t>cudaMemcpy</a:t>
            </a:r>
            <a:r>
              <a:rPr lang="en-US" sz="1800" dirty="0">
                <a:solidFill>
                  <a:srgbClr val="0070C0"/>
                </a:solidFill>
                <a:latin typeface="Consolas" pitchFamily="49" charset="0"/>
                <a:cs typeface="Consolas" pitchFamily="49" charset="0"/>
              </a:rPr>
              <a:t>()</a:t>
            </a:r>
            <a:r>
              <a:rPr lang="en-US" sz="1800" dirty="0"/>
              <a:t> are </a:t>
            </a:r>
            <a:r>
              <a:rPr lang="en-US" sz="1800" u="sng" dirty="0"/>
              <a:t>blocking</a:t>
            </a:r>
          </a:p>
          <a:p>
            <a:pPr lvl="1"/>
            <a:r>
              <a:rPr lang="en-US" sz="1600" dirty="0"/>
              <a:t>Control is returned to the host thread only after the data transfer is complete</a:t>
            </a:r>
          </a:p>
          <a:p>
            <a:pPr lvl="2"/>
            <a:endParaRPr lang="en-US" sz="1300" dirty="0"/>
          </a:p>
          <a:p>
            <a:r>
              <a:rPr lang="en-US" sz="1800" dirty="0"/>
              <a:t>There is a non-blocking variant, </a:t>
            </a:r>
            <a:r>
              <a:rPr lang="en-US" sz="1800" dirty="0" err="1">
                <a:solidFill>
                  <a:srgbClr val="0070C0"/>
                </a:solidFill>
                <a:latin typeface="Consolas" pitchFamily="49" charset="0"/>
                <a:cs typeface="Consolas" pitchFamily="49" charset="0"/>
              </a:rPr>
              <a:t>cudaMemcpyAsync</a:t>
            </a:r>
            <a:r>
              <a:rPr lang="en-US" sz="1800" dirty="0">
                <a:solidFill>
                  <a:srgbClr val="0070C0"/>
                </a:solidFill>
                <a:latin typeface="Consolas" pitchFamily="49" charset="0"/>
                <a:cs typeface="Consolas" pitchFamily="49" charset="0"/>
              </a:rPr>
              <a:t>()</a:t>
            </a:r>
          </a:p>
          <a:p>
            <a:endParaRPr lang="en-US" sz="1800" dirty="0"/>
          </a:p>
          <a:p>
            <a:endParaRPr lang="en-US" sz="1800" dirty="0"/>
          </a:p>
          <a:p>
            <a:pPr lvl="1"/>
            <a:endParaRPr lang="en-US" sz="1400" dirty="0"/>
          </a:p>
          <a:p>
            <a:pPr lvl="1"/>
            <a:endParaRPr lang="en-US" sz="1400" dirty="0"/>
          </a:p>
          <a:p>
            <a:pPr lvl="1"/>
            <a:r>
              <a:rPr lang="en-US" sz="1400" dirty="0"/>
              <a:t>The host does not wait on the device to finish the mem copy </a:t>
            </a:r>
            <a:r>
              <a:rPr lang="en-US" sz="1400" dirty="0" smtClean="0"/>
              <a:t>or on the completion of the </a:t>
            </a:r>
            <a:r>
              <a:rPr lang="en-US" sz="1400" dirty="0"/>
              <a:t>kernel call for it to start execution </a:t>
            </a:r>
            <a:r>
              <a:rPr lang="en-US" sz="1400" dirty="0" smtClean="0"/>
              <a:t>of the </a:t>
            </a:r>
            <a:r>
              <a:rPr lang="en-US" sz="1400" dirty="0" err="1">
                <a:solidFill>
                  <a:srgbClr val="0070C0"/>
                </a:solidFill>
                <a:latin typeface="Consolas" pitchFamily="49" charset="0"/>
                <a:cs typeface="Consolas" pitchFamily="49" charset="0"/>
              </a:rPr>
              <a:t>cpuFunction</a:t>
            </a:r>
            <a:r>
              <a:rPr lang="en-US" sz="1400" dirty="0">
                <a:solidFill>
                  <a:srgbClr val="0070C0"/>
                </a:solidFill>
                <a:latin typeface="Consolas" pitchFamily="49" charset="0"/>
                <a:cs typeface="Consolas" pitchFamily="49" charset="0"/>
              </a:rPr>
              <a:t>()</a:t>
            </a:r>
            <a:r>
              <a:rPr lang="en-US" sz="1400" dirty="0"/>
              <a:t> call</a:t>
            </a:r>
          </a:p>
          <a:p>
            <a:pPr lvl="1"/>
            <a:r>
              <a:rPr lang="en-US" sz="1400" dirty="0"/>
              <a:t>The launch of “</a:t>
            </a:r>
            <a:r>
              <a:rPr lang="en-US" sz="1400" dirty="0" err="1">
                <a:latin typeface="Consolas" panose="020B0609020204030204" pitchFamily="49" charset="0"/>
                <a:cs typeface="Consolas" panose="020B0609020204030204" pitchFamily="49" charset="0"/>
              </a:rPr>
              <a:t>myKernel</a:t>
            </a:r>
            <a:r>
              <a:rPr lang="en-US" sz="1400" dirty="0"/>
              <a:t>” only happens after the mem copy call finishes</a:t>
            </a:r>
          </a:p>
          <a:p>
            <a:pPr lvl="2"/>
            <a:endParaRPr lang="en-US" sz="1100" dirty="0"/>
          </a:p>
          <a:p>
            <a:r>
              <a:rPr lang="en-US" sz="1800" dirty="0"/>
              <a:t>NOTE: the asynchronous transfer version </a:t>
            </a:r>
            <a:r>
              <a:rPr lang="en-US" sz="1800" dirty="0">
                <a:solidFill>
                  <a:srgbClr val="C00000"/>
                </a:solidFill>
              </a:rPr>
              <a:t>requires pinned host memory</a:t>
            </a:r>
            <a:r>
              <a:rPr lang="en-US" sz="1800" dirty="0"/>
              <a:t> (allocated with </a:t>
            </a:r>
            <a:r>
              <a:rPr lang="en-US" sz="1800" dirty="0" err="1">
                <a:solidFill>
                  <a:srgbClr val="0070C0"/>
                </a:solidFill>
                <a:latin typeface="Consolas" pitchFamily="49" charset="0"/>
                <a:cs typeface="Consolas" pitchFamily="49" charset="0"/>
              </a:rPr>
              <a:t>cudaHostAlloc</a:t>
            </a:r>
            <a:r>
              <a:rPr lang="en-US" sz="1800" dirty="0">
                <a:solidFill>
                  <a:srgbClr val="0070C0"/>
                </a:solidFill>
                <a:latin typeface="Consolas" pitchFamily="49" charset="0"/>
                <a:cs typeface="Consolas" pitchFamily="49" charset="0"/>
              </a:rPr>
              <a:t>()</a:t>
            </a:r>
            <a:r>
              <a:rPr lang="en-US" sz="1800" dirty="0"/>
              <a:t>), and it contains an additional argument (a stream ID)</a:t>
            </a:r>
          </a:p>
          <a:p>
            <a:pPr lvl="1"/>
            <a:r>
              <a:rPr lang="en-US" sz="1400" dirty="0"/>
              <a:t>The </a:t>
            </a:r>
            <a:r>
              <a:rPr lang="en-US" sz="1400" dirty="0" err="1">
                <a:solidFill>
                  <a:srgbClr val="0070C0"/>
                </a:solidFill>
                <a:latin typeface="Consolas" pitchFamily="49" charset="0"/>
                <a:cs typeface="Consolas" pitchFamily="49" charset="0"/>
              </a:rPr>
              <a:t>cudaHosAlloc</a:t>
            </a:r>
            <a:r>
              <a:rPr lang="en-US" sz="1400" dirty="0">
                <a:solidFill>
                  <a:srgbClr val="0070C0"/>
                </a:solidFill>
                <a:latin typeface="Consolas" pitchFamily="49" charset="0"/>
                <a:cs typeface="Consolas" pitchFamily="49" charset="0"/>
              </a:rPr>
              <a:t>() </a:t>
            </a:r>
            <a:r>
              <a:rPr lang="en-US" sz="1400" dirty="0"/>
              <a:t>replaces </a:t>
            </a:r>
            <a:r>
              <a:rPr lang="en-US" sz="1400" dirty="0" err="1">
                <a:solidFill>
                  <a:srgbClr val="0070C0"/>
                </a:solidFill>
                <a:latin typeface="Consolas" pitchFamily="49" charset="0"/>
                <a:cs typeface="Consolas" pitchFamily="49" charset="0"/>
              </a:rPr>
              <a:t>malloc</a:t>
            </a:r>
            <a:r>
              <a:rPr lang="en-US" sz="1400" dirty="0">
                <a:solidFill>
                  <a:srgbClr val="0070C0"/>
                </a:solidFill>
                <a:latin typeface="Consolas" pitchFamily="49" charset="0"/>
                <a:cs typeface="Consolas" pitchFamily="49" charset="0"/>
              </a:rPr>
              <a:t>()</a:t>
            </a:r>
            <a:r>
              <a:rPr lang="en-US" sz="1400" dirty="0"/>
              <a:t> typical call on the host side</a:t>
            </a:r>
          </a:p>
          <a:p>
            <a:pPr lvl="2"/>
            <a:endParaRPr lang="en-US" sz="1300" dirty="0"/>
          </a:p>
          <a:p>
            <a:r>
              <a:rPr lang="en-US" sz="2000" dirty="0"/>
              <a:t>What does this buy us?</a:t>
            </a:r>
          </a:p>
          <a:p>
            <a:pPr lvl="1"/>
            <a:r>
              <a:rPr lang="en-US" sz="1600" dirty="0"/>
              <a:t>We have the CPU busy while copying data to/from device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67</a:t>
            </a:fld>
            <a:endParaRPr lang="en-US" altLang="en-US" dirty="0"/>
          </a:p>
        </p:txBody>
      </p:sp>
      <p:sp>
        <p:nvSpPr>
          <p:cNvPr id="5" name="Rectangle 4"/>
          <p:cNvSpPr/>
          <p:nvPr/>
        </p:nvSpPr>
        <p:spPr>
          <a:xfrm>
            <a:off x="2264834" y="2691937"/>
            <a:ext cx="7848600" cy="923330"/>
          </a:xfrm>
          <a:prstGeom prst="rect">
            <a:avLst/>
          </a:prstGeom>
          <a:solidFill>
            <a:schemeClr val="bg1">
              <a:lumMod val="85000"/>
            </a:schemeClr>
          </a:solidFill>
        </p:spPr>
        <p:txBody>
          <a:bodyPr wrap="square">
            <a:spAutoFit/>
          </a:bodyPr>
          <a:lstStyle/>
          <a:p>
            <a:r>
              <a:rPr lang="en-US" dirty="0" err="1">
                <a:solidFill>
                  <a:srgbClr val="FF00FF"/>
                </a:solidFill>
                <a:latin typeface="Consolas" pitchFamily="49" charset="0"/>
                <a:cs typeface="Consolas" pitchFamily="49" charset="0"/>
              </a:rPr>
              <a:t>cudaMemcpyAsync</a:t>
            </a:r>
            <a:r>
              <a:rPr lang="en-US" dirty="0">
                <a:solidFill>
                  <a:prstClr val="black"/>
                </a:solidFill>
                <a:latin typeface="Consolas" pitchFamily="49" charset="0"/>
                <a:cs typeface="Consolas" pitchFamily="49" charset="0"/>
              </a:rPr>
              <a:t>(</a:t>
            </a:r>
            <a:r>
              <a:rPr lang="en-US" dirty="0" err="1">
                <a:solidFill>
                  <a:prstClr val="black"/>
                </a:solidFill>
                <a:latin typeface="Consolas" pitchFamily="49" charset="0"/>
                <a:cs typeface="Consolas" pitchFamily="49" charset="0"/>
              </a:rPr>
              <a:t>a_d</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a_h</a:t>
            </a:r>
            <a:r>
              <a:rPr lang="en-US" dirty="0">
                <a:solidFill>
                  <a:prstClr val="black"/>
                </a:solidFill>
                <a:latin typeface="Consolas" pitchFamily="49" charset="0"/>
                <a:cs typeface="Consolas" pitchFamily="49" charset="0"/>
              </a:rPr>
              <a:t>, size, </a:t>
            </a:r>
            <a:r>
              <a:rPr lang="en-US" dirty="0" err="1">
                <a:solidFill>
                  <a:prstClr val="black"/>
                </a:solidFill>
                <a:latin typeface="Consolas" pitchFamily="49" charset="0"/>
                <a:cs typeface="Consolas" pitchFamily="49" charset="0"/>
              </a:rPr>
              <a:t>cudaMemcpyHostToDevice</a:t>
            </a:r>
            <a:r>
              <a:rPr lang="en-US" dirty="0">
                <a:solidFill>
                  <a:prstClr val="black"/>
                </a:solidFill>
                <a:latin typeface="Consolas" pitchFamily="49" charset="0"/>
                <a:cs typeface="Consolas" pitchFamily="49" charset="0"/>
              </a:rPr>
              <a:t>, 0);</a:t>
            </a:r>
          </a:p>
          <a:p>
            <a:r>
              <a:rPr lang="en-US" dirty="0" err="1">
                <a:solidFill>
                  <a:prstClr val="black"/>
                </a:solidFill>
                <a:latin typeface="Consolas" pitchFamily="49" charset="0"/>
                <a:cs typeface="Consolas" pitchFamily="49" charset="0"/>
              </a:rPr>
              <a:t>myKernel</a:t>
            </a:r>
            <a:r>
              <a:rPr lang="en-US" dirty="0">
                <a:solidFill>
                  <a:prstClr val="black"/>
                </a:solidFill>
                <a:latin typeface="Consolas" pitchFamily="49" charset="0"/>
                <a:cs typeface="Consolas" pitchFamily="49" charset="0"/>
              </a:rPr>
              <a:t>&lt;&lt;&lt;</a:t>
            </a:r>
            <a:r>
              <a:rPr lang="en-US" dirty="0" err="1">
                <a:solidFill>
                  <a:prstClr val="black"/>
                </a:solidFill>
                <a:latin typeface="Consolas" pitchFamily="49" charset="0"/>
                <a:cs typeface="Consolas" pitchFamily="49" charset="0"/>
              </a:rPr>
              <a:t>grid,block</a:t>
            </a:r>
            <a:r>
              <a:rPr lang="en-US" dirty="0">
                <a:solidFill>
                  <a:prstClr val="black"/>
                </a:solidFill>
                <a:latin typeface="Consolas" pitchFamily="49" charset="0"/>
                <a:cs typeface="Consolas" pitchFamily="49" charset="0"/>
              </a:rPr>
              <a:t>&gt;&gt;&gt;(</a:t>
            </a:r>
            <a:r>
              <a:rPr lang="en-US" dirty="0" err="1">
                <a:solidFill>
                  <a:prstClr val="black"/>
                </a:solidFill>
                <a:latin typeface="Consolas" pitchFamily="49" charset="0"/>
                <a:cs typeface="Consolas" pitchFamily="49" charset="0"/>
              </a:rPr>
              <a:t>a_d</a:t>
            </a:r>
            <a:r>
              <a:rPr lang="en-US" dirty="0">
                <a:solidFill>
                  <a:prstClr val="black"/>
                </a:solidFill>
                <a:latin typeface="Consolas" pitchFamily="49" charset="0"/>
                <a:cs typeface="Consolas" pitchFamily="49" charset="0"/>
              </a:rPr>
              <a:t>);</a:t>
            </a:r>
          </a:p>
          <a:p>
            <a:r>
              <a:rPr lang="en-US" dirty="0" err="1">
                <a:solidFill>
                  <a:prstClr val="black"/>
                </a:solidFill>
                <a:latin typeface="Consolas" pitchFamily="49" charset="0"/>
                <a:cs typeface="Consolas" pitchFamily="49" charset="0"/>
              </a:rPr>
              <a:t>cpuFunction</a:t>
            </a:r>
            <a:r>
              <a:rPr lang="en-US" dirty="0">
                <a:solidFill>
                  <a:prstClr val="black"/>
                </a:solidFill>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40153250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a:t>[“Streams” Preamble: 3/3]</a:t>
            </a:r>
            <a:br>
              <a:rPr lang="en-US" sz="1600" dirty="0"/>
            </a:br>
            <a:r>
              <a:rPr lang="en-US" sz="2800" dirty="0"/>
              <a:t>Overlapping Host </a:t>
            </a:r>
            <a:r>
              <a:rPr lang="en-US" sz="2800" dirty="0">
                <a:latin typeface="cmsy10"/>
                <a:sym typeface="Symbol" panose="05050102010706020507" pitchFamily="18" charset="2"/>
              </a:rPr>
              <a:t></a:t>
            </a:r>
            <a:r>
              <a:rPr lang="en-US" sz="2800" dirty="0"/>
              <a:t> Device Data Transfer with Device Execution</a:t>
            </a:r>
            <a:endParaRPr lang="en-US" sz="2400" dirty="0"/>
          </a:p>
        </p:txBody>
      </p:sp>
      <p:sp>
        <p:nvSpPr>
          <p:cNvPr id="3" name="Content Placeholder 2"/>
          <p:cNvSpPr>
            <a:spLocks noGrp="1"/>
          </p:cNvSpPr>
          <p:nvPr>
            <p:ph idx="1"/>
          </p:nvPr>
        </p:nvSpPr>
        <p:spPr/>
        <p:txBody>
          <a:bodyPr/>
          <a:lstStyle/>
          <a:p>
            <a:endParaRPr lang="en-US" sz="2000" dirty="0" smtClean="0"/>
          </a:p>
          <a:p>
            <a:r>
              <a:rPr lang="en-US" sz="2000" dirty="0" smtClean="0"/>
              <a:t>When </a:t>
            </a:r>
            <a:r>
              <a:rPr lang="en-US" sz="2000" dirty="0"/>
              <a:t>is this overlapping useful?</a:t>
            </a:r>
          </a:p>
          <a:p>
            <a:pPr lvl="1"/>
            <a:r>
              <a:rPr lang="en-US" sz="1800" dirty="0"/>
              <a:t>Imagine a kernel executes on the device and only works with a portion (say </a:t>
            </a:r>
            <a:r>
              <a:rPr lang="en-US" sz="1800" i="1" dirty="0"/>
              <a:t>lower half</a:t>
            </a:r>
            <a:r>
              <a:rPr lang="en-US" sz="1800" dirty="0"/>
              <a:t>) of the device global memory</a:t>
            </a:r>
          </a:p>
          <a:p>
            <a:pPr lvl="2"/>
            <a:r>
              <a:rPr lang="en-US" sz="1600" dirty="0" smtClean="0"/>
              <a:t>While kernel works on lower half, </a:t>
            </a:r>
            <a:r>
              <a:rPr lang="en-US" sz="1600" dirty="0"/>
              <a:t>you can copy data from host to device into the </a:t>
            </a:r>
            <a:r>
              <a:rPr lang="en-US" sz="1600" i="1" dirty="0"/>
              <a:t>upper half</a:t>
            </a:r>
            <a:r>
              <a:rPr lang="en-US" sz="1600" dirty="0"/>
              <a:t> of the device global </a:t>
            </a:r>
            <a:r>
              <a:rPr lang="en-US" sz="1600" dirty="0" smtClean="0"/>
              <a:t>memory</a:t>
            </a:r>
            <a:endParaRPr lang="en-US" sz="1600" dirty="0"/>
          </a:p>
          <a:p>
            <a:pPr lvl="1"/>
            <a:r>
              <a:rPr lang="en-US" sz="1800" dirty="0" smtClean="0"/>
              <a:t>Punch line: The kernel execution and the copy operations </a:t>
            </a:r>
            <a:r>
              <a:rPr lang="en-US" sz="1800" dirty="0"/>
              <a:t>can take place simultaneously</a:t>
            </a:r>
          </a:p>
          <a:p>
            <a:pPr lvl="1"/>
            <a:endParaRPr lang="en-US" sz="1600" dirty="0"/>
          </a:p>
          <a:p>
            <a:r>
              <a:rPr lang="en-US" sz="2000" dirty="0"/>
              <a:t>Note that there is an issue with this idea: </a:t>
            </a:r>
          </a:p>
          <a:p>
            <a:pPr lvl="1"/>
            <a:r>
              <a:rPr lang="en-US" sz="1800" dirty="0"/>
              <a:t>The device execution stack is FIFO, one function call on the device is not serviced until all the previous device function calls completed</a:t>
            </a:r>
          </a:p>
          <a:p>
            <a:pPr lvl="1"/>
            <a:r>
              <a:rPr lang="en-US" sz="1800" dirty="0"/>
              <a:t>This would prevent overlapping execution with data transfer</a:t>
            </a:r>
          </a:p>
          <a:p>
            <a:pPr lvl="1"/>
            <a:endParaRPr lang="en-US" sz="1800" dirty="0"/>
          </a:p>
          <a:p>
            <a:r>
              <a:rPr lang="en-US" sz="2000" dirty="0"/>
              <a:t>This issue was addressed by the use of CUDA “streams”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68</a:t>
            </a:fld>
            <a:endParaRPr lang="en-US" altLang="en-US"/>
          </a:p>
        </p:txBody>
      </p:sp>
    </p:spTree>
    <p:extLst>
      <p:ext uri="{BB962C8B-B14F-4D97-AF65-F5344CB8AC3E}">
        <p14:creationId xmlns:p14="http://schemas.microsoft.com/office/powerpoint/2010/main" val="6934690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CUDA Streams: </a:t>
            </a:r>
            <a:r>
              <a:rPr lang="en-US" dirty="0"/>
              <a:t>Overview</a:t>
            </a:r>
          </a:p>
        </p:txBody>
      </p:sp>
      <p:sp>
        <p:nvSpPr>
          <p:cNvPr id="3" name="Content Placeholder 2"/>
          <p:cNvSpPr>
            <a:spLocks noGrp="1"/>
          </p:cNvSpPr>
          <p:nvPr>
            <p:ph idx="1"/>
          </p:nvPr>
        </p:nvSpPr>
        <p:spPr/>
        <p:txBody>
          <a:bodyPr/>
          <a:lstStyle/>
          <a:p>
            <a:endParaRPr lang="en-US" sz="2000" dirty="0" smtClean="0"/>
          </a:p>
          <a:p>
            <a:endParaRPr lang="en-US" sz="2000" dirty="0"/>
          </a:p>
          <a:p>
            <a:r>
              <a:rPr lang="en-US" sz="2000" dirty="0" smtClean="0"/>
              <a:t>A </a:t>
            </a:r>
            <a:r>
              <a:rPr lang="en-US" sz="2000" dirty="0"/>
              <a:t>programmer can manage </a:t>
            </a:r>
            <a:r>
              <a:rPr lang="en-US" sz="2000" i="1" dirty="0"/>
              <a:t>concurrency</a:t>
            </a:r>
            <a:r>
              <a:rPr lang="en-US" sz="2000" dirty="0"/>
              <a:t> through </a:t>
            </a:r>
            <a:r>
              <a:rPr lang="en-US" sz="2000" i="1" dirty="0"/>
              <a:t>streams</a:t>
            </a:r>
            <a:r>
              <a:rPr lang="en-US" sz="2000" dirty="0"/>
              <a:t> </a:t>
            </a:r>
          </a:p>
          <a:p>
            <a:pPr lvl="1"/>
            <a:r>
              <a:rPr lang="en-US" sz="1600" dirty="0"/>
              <a:t>“</a:t>
            </a:r>
            <a:r>
              <a:rPr lang="en-US" sz="1600" i="1" dirty="0"/>
              <a:t>concurrency</a:t>
            </a:r>
            <a:r>
              <a:rPr lang="en-US" sz="1600" dirty="0"/>
              <a:t>” refers to “the copy and the execution engines of the GPU working at the same time” or “multiple different kernels being executed at the same time on the GPU”</a:t>
            </a:r>
          </a:p>
          <a:p>
            <a:pPr lvl="2"/>
            <a:endParaRPr lang="en-US" sz="1500" dirty="0"/>
          </a:p>
          <a:p>
            <a:pPr lvl="2"/>
            <a:endParaRPr lang="en-US" sz="1500" dirty="0"/>
          </a:p>
          <a:p>
            <a:endParaRPr lang="en-US" sz="2000" dirty="0" smtClean="0"/>
          </a:p>
          <a:p>
            <a:r>
              <a:rPr lang="en-US" sz="2000" dirty="0" smtClean="0"/>
              <a:t>A </a:t>
            </a:r>
            <a:r>
              <a:rPr lang="en-US" sz="2000" dirty="0"/>
              <a:t>stream is a sequence of CUDA commands </a:t>
            </a:r>
            <a:r>
              <a:rPr lang="en-US" sz="2000" dirty="0" smtClean="0"/>
              <a:t>issued by the host that </a:t>
            </a:r>
            <a:r>
              <a:rPr lang="en-US" sz="2000" dirty="0"/>
              <a:t>execute </a:t>
            </a:r>
            <a:r>
              <a:rPr lang="en-US" sz="2000" dirty="0" smtClean="0"/>
              <a:t>on the GPU in </a:t>
            </a:r>
            <a:r>
              <a:rPr lang="en-US" sz="2000" dirty="0"/>
              <a:t>issue-order</a:t>
            </a:r>
          </a:p>
          <a:p>
            <a:pPr lvl="1"/>
            <a:r>
              <a:rPr lang="en-US" sz="1600" dirty="0" smtClean="0"/>
              <a:t>CUDA stream: a </a:t>
            </a:r>
            <a:r>
              <a:rPr lang="en-US" sz="1600" dirty="0"/>
              <a:t>queue of GPU </a:t>
            </a:r>
            <a:r>
              <a:rPr lang="en-US" sz="1600" dirty="0" smtClean="0"/>
              <a:t>operations; i.e., of device work</a:t>
            </a:r>
            <a:endParaRPr lang="en-US" sz="1600" dirty="0"/>
          </a:p>
          <a:p>
            <a:pPr lvl="1"/>
            <a:r>
              <a:rPr lang="en-US" sz="1600" dirty="0"/>
              <a:t>The execution order in a stream </a:t>
            </a:r>
            <a:r>
              <a:rPr lang="en-US" sz="1600" dirty="0" smtClean="0"/>
              <a:t>defines the </a:t>
            </a:r>
            <a:r>
              <a:rPr lang="en-US" sz="1600" dirty="0"/>
              <a:t>order in which the GPU operations are added to the stream (FIFO)</a:t>
            </a:r>
          </a:p>
          <a:p>
            <a:pPr lvl="1"/>
            <a:r>
              <a:rPr lang="en-US" sz="1600" dirty="0">
                <a:solidFill>
                  <a:srgbClr val="0070C0"/>
                </a:solidFill>
              </a:rPr>
              <a:t>NOTE</a:t>
            </a:r>
            <a:r>
              <a:rPr lang="en-US" sz="1600" dirty="0"/>
              <a:t>: an operation in a stream does not commence prior to the previous operation being fully completed</a:t>
            </a:r>
          </a:p>
          <a:p>
            <a:pPr lvl="2"/>
            <a:r>
              <a:rPr lang="en-US" sz="1300" dirty="0"/>
              <a:t>There is a distinction between queuing an operation in a stream and the moment when it actually starts to be executed on the GPU</a:t>
            </a:r>
          </a:p>
          <a:p>
            <a:pPr lvl="2"/>
            <a:endParaRPr lang="en-US" sz="15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69</a:t>
            </a:fld>
            <a:endParaRPr lang="en-US" altLang="en-US"/>
          </a:p>
        </p:txBody>
      </p:sp>
    </p:spTree>
    <p:extLst>
      <p:ext uri="{BB962C8B-B14F-4D97-AF65-F5344CB8AC3E}">
        <p14:creationId xmlns:p14="http://schemas.microsoft.com/office/powerpoint/2010/main" val="11747160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r>
              <a:rPr lang="en-US" dirty="0"/>
              <a:t>Scan on the CPU</a:t>
            </a:r>
          </a:p>
        </p:txBody>
      </p:sp>
      <mc:AlternateContent xmlns:mc="http://schemas.openxmlformats.org/markup-compatibility/2006">
        <mc:Choice xmlns:a14="http://schemas.microsoft.com/office/drawing/2010/main" Requires="a14">
          <p:sp>
            <p:nvSpPr>
              <p:cNvPr id="609283" name="Rectangle 3"/>
              <p:cNvSpPr>
                <a:spLocks noGrp="1" noChangeArrowheads="1"/>
              </p:cNvSpPr>
              <p:nvPr>
                <p:ph type="body" idx="4294967295"/>
              </p:nvPr>
            </p:nvSpPr>
            <p:spPr>
              <a:xfrm>
                <a:off x="376521" y="4114800"/>
                <a:ext cx="8229600" cy="2243138"/>
              </a:xfrm>
            </p:spPr>
            <p:txBody>
              <a:bodyPr/>
              <a:lstStyle/>
              <a:p>
                <a:pPr marL="457200" indent="-457200"/>
                <a:r>
                  <a:rPr lang="en-US" sz="2200" dirty="0"/>
                  <a:t>Just add each element to the sum of the elements before it</a:t>
                </a:r>
              </a:p>
              <a:p>
                <a:pPr marL="806450" lvl="1" indent="-457200"/>
                <a:endParaRPr lang="en-US" sz="1800" dirty="0"/>
              </a:p>
              <a:p>
                <a:pPr marL="457200" indent="-457200"/>
                <a:r>
                  <a:rPr lang="en-US" sz="2200" dirty="0"/>
                  <a:t>Trivial, but sequential</a:t>
                </a:r>
              </a:p>
              <a:p>
                <a:pPr marL="806450" lvl="1" indent="-457200"/>
                <a:r>
                  <a:rPr lang="en-US" sz="1800" dirty="0" smtClean="0"/>
                  <a:t>Tempting </a:t>
                </a:r>
                <a:r>
                  <a:rPr lang="en-US" sz="1800" dirty="0"/>
                  <a:t>to say that algorithms don’t come more sequential than this…</a:t>
                </a:r>
              </a:p>
              <a:p>
                <a:pPr marL="806450" lvl="1" indent="-457200"/>
                <a:endParaRPr lang="en-US" sz="1800" dirty="0"/>
              </a:p>
              <a:p>
                <a:pPr marL="457200" indent="-457200"/>
                <a:r>
                  <a:rPr lang="en-US" sz="2200" dirty="0"/>
                  <a:t>Requires exactly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−1</m:t>
                    </m:r>
                  </m:oMath>
                </a14:m>
                <a:r>
                  <a:rPr lang="en-US" sz="2200" dirty="0"/>
                  <a:t> adds</a:t>
                </a:r>
              </a:p>
            </p:txBody>
          </p:sp>
        </mc:Choice>
        <mc:Fallback>
          <p:sp>
            <p:nvSpPr>
              <p:cNvPr id="609283" name="Rectangle 3"/>
              <p:cNvSpPr>
                <a:spLocks noGrp="1" noRot="1" noChangeAspect="1" noMove="1" noResize="1" noEditPoints="1" noAdjustHandles="1" noChangeArrowheads="1" noChangeShapeType="1" noTextEdit="1"/>
              </p:cNvSpPr>
              <p:nvPr>
                <p:ph type="body" idx="4294967295"/>
              </p:nvPr>
            </p:nvSpPr>
            <p:spPr>
              <a:xfrm>
                <a:off x="376521" y="4114800"/>
                <a:ext cx="8229600" cy="2243138"/>
              </a:xfrm>
              <a:blipFill>
                <a:blip r:embed="rId3"/>
                <a:stretch>
                  <a:fillRect l="-889" t="-3533" b="-2717"/>
                </a:stretch>
              </a:blipFill>
            </p:spPr>
            <p:txBody>
              <a:bodyPr/>
              <a:lstStyle/>
              <a:p>
                <a:r>
                  <a:rPr lang="en-US">
                    <a:noFill/>
                  </a:rPr>
                  <a:t> </a:t>
                </a:r>
              </a:p>
            </p:txBody>
          </p:sp>
        </mc:Fallback>
      </mc:AlternateContent>
      <p:sp>
        <p:nvSpPr>
          <p:cNvPr id="2" name="Rectangle 1"/>
          <p:cNvSpPr/>
          <p:nvPr/>
        </p:nvSpPr>
        <p:spPr>
          <a:xfrm>
            <a:off x="2294467" y="1223433"/>
            <a:ext cx="7239000" cy="2308324"/>
          </a:xfrm>
          <a:prstGeom prst="rect">
            <a:avLst/>
          </a:prstGeom>
          <a:solidFill>
            <a:schemeClr val="bg1">
              <a:lumMod val="85000"/>
            </a:schemeClr>
          </a:solidFill>
        </p:spPr>
        <p:txBody>
          <a:bodyPr wrap="square">
            <a:spAutoFit/>
          </a:bodyPr>
          <a:lstStyle/>
          <a:p>
            <a:r>
              <a:rPr lang="en-US" dirty="0">
                <a:solidFill>
                  <a:srgbClr val="0000FF"/>
                </a:solidFill>
                <a:latin typeface="Consolas" pitchFamily="49" charset="0"/>
                <a:cs typeface="Consolas" pitchFamily="49" charset="0"/>
              </a:rPr>
              <a:t>void</a:t>
            </a:r>
            <a:r>
              <a:rPr lang="en-US" dirty="0">
                <a:solidFill>
                  <a:prstClr val="black"/>
                </a:solidFill>
                <a:latin typeface="Consolas" pitchFamily="49" charset="0"/>
                <a:cs typeface="Consolas" pitchFamily="49" charset="0"/>
              </a:rPr>
              <a:t> scan(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scanned,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input,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length) </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scanned[0] = 0;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 = 1; i &lt; length; ++i)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scanned[i] = scanned[i-1] + input[i-1];</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316924"/>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smtClean="0"/>
              <a:t>CUDA Streams: Overview</a:t>
            </a:r>
            <a:br>
              <a:rPr lang="en-US" dirty="0" smtClean="0"/>
            </a:br>
            <a:r>
              <a:rPr lang="en-US" sz="2000" dirty="0"/>
              <a:t>[</a:t>
            </a:r>
            <a:r>
              <a:rPr lang="en-US" sz="2000" dirty="0" err="1"/>
              <a:t>Cntd</a:t>
            </a:r>
            <a:r>
              <a:rPr lang="en-US" sz="2000" dirty="0"/>
              <a:t>.]</a:t>
            </a:r>
          </a:p>
        </p:txBody>
      </p:sp>
      <p:sp>
        <p:nvSpPr>
          <p:cNvPr id="3" name="Content Placeholder 2"/>
          <p:cNvSpPr>
            <a:spLocks noGrp="1"/>
          </p:cNvSpPr>
          <p:nvPr>
            <p:ph idx="1"/>
          </p:nvPr>
        </p:nvSpPr>
        <p:spPr/>
        <p:txBody>
          <a:bodyPr/>
          <a:lstStyle/>
          <a:p>
            <a:endParaRPr lang="en-US" sz="2000" dirty="0" smtClean="0"/>
          </a:p>
          <a:p>
            <a:r>
              <a:rPr lang="en-US" sz="2000" dirty="0" smtClean="0"/>
              <a:t>One </a:t>
            </a:r>
            <a:r>
              <a:rPr lang="en-US" sz="2000" dirty="0"/>
              <a:t>host thread can define multiple CUDA streams </a:t>
            </a:r>
          </a:p>
          <a:p>
            <a:endParaRPr lang="en-US" sz="2000" dirty="0"/>
          </a:p>
          <a:p>
            <a:r>
              <a:rPr lang="en-US" sz="2000" dirty="0"/>
              <a:t>What are the typical operations in a stream?</a:t>
            </a:r>
          </a:p>
          <a:p>
            <a:pPr lvl="1"/>
            <a:r>
              <a:rPr lang="en-US" sz="1600" dirty="0"/>
              <a:t>Invoking a data transfer</a:t>
            </a:r>
          </a:p>
          <a:p>
            <a:pPr lvl="1"/>
            <a:r>
              <a:rPr lang="en-US" sz="1600" dirty="0"/>
              <a:t>Invoking a kernel execution</a:t>
            </a:r>
          </a:p>
          <a:p>
            <a:pPr lvl="1"/>
            <a:r>
              <a:rPr lang="en-US" sz="1600" dirty="0"/>
              <a:t>Handling events</a:t>
            </a:r>
          </a:p>
          <a:p>
            <a:endParaRPr lang="en-US" sz="2000" dirty="0"/>
          </a:p>
          <a:p>
            <a:r>
              <a:rPr lang="en-US" sz="1800" dirty="0" smtClean="0"/>
              <a:t>The run-time executes commands from different streams as it sees fit</a:t>
            </a:r>
            <a:endParaRPr lang="en-US" sz="1800" dirty="0"/>
          </a:p>
          <a:p>
            <a:pPr lvl="1"/>
            <a:r>
              <a:rPr lang="en-US" sz="1600" dirty="0" smtClean="0"/>
              <a:t>No inter-stream </a:t>
            </a:r>
            <a:r>
              <a:rPr lang="en-US" sz="1600" dirty="0"/>
              <a:t>relative </a:t>
            </a:r>
            <a:r>
              <a:rPr lang="en-US" sz="1600" dirty="0" smtClean="0"/>
              <a:t>synchronization unless the user explicitly takes care of synchronization process</a:t>
            </a:r>
          </a:p>
          <a:p>
            <a:pPr lvl="1"/>
            <a:r>
              <a:rPr lang="en-US" sz="1600" dirty="0" smtClean="0"/>
              <a:t>Also, </a:t>
            </a:r>
            <a:r>
              <a:rPr lang="en-US" sz="1600" dirty="0"/>
              <a:t>streams can be synchronized at barrier points, but correlation of sequence execution </a:t>
            </a:r>
            <a:r>
              <a:rPr lang="en-US" sz="1600" dirty="0" smtClean="0"/>
              <a:t>between different </a:t>
            </a:r>
            <a:r>
              <a:rPr lang="en-US" sz="1600" dirty="0"/>
              <a:t>streams </a:t>
            </a:r>
            <a:r>
              <a:rPr lang="en-US" sz="1600" dirty="0" smtClean="0"/>
              <a:t>not </a:t>
            </a:r>
            <a:r>
              <a:rPr lang="en-US" sz="1600" dirty="0"/>
              <a:t>supported</a:t>
            </a:r>
            <a:endParaRPr lang="en-US" sz="15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70</a:t>
            </a:fld>
            <a:endParaRPr lang="en-US" altLang="en-US"/>
          </a:p>
        </p:txBody>
      </p:sp>
    </p:spTree>
    <p:extLst>
      <p:ext uri="{BB962C8B-B14F-4D97-AF65-F5344CB8AC3E}">
        <p14:creationId xmlns:p14="http://schemas.microsoft.com/office/powerpoint/2010/main" val="1287536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en-US"/>
              <a:t>Applications of Scan</a:t>
            </a:r>
          </a:p>
        </p:txBody>
      </p:sp>
      <p:sp>
        <p:nvSpPr>
          <p:cNvPr id="607235" name="Rectangle 3"/>
          <p:cNvSpPr>
            <a:spLocks noGrp="1" noChangeArrowheads="1"/>
          </p:cNvSpPr>
          <p:nvPr>
            <p:ph type="body" idx="4294967295"/>
          </p:nvPr>
        </p:nvSpPr>
        <p:spPr>
          <a:xfrm>
            <a:off x="177801" y="957796"/>
            <a:ext cx="7467600" cy="3581400"/>
          </a:xfrm>
        </p:spPr>
        <p:txBody>
          <a:bodyPr/>
          <a:lstStyle/>
          <a:p>
            <a:pPr marL="457200" indent="-457200">
              <a:lnSpc>
                <a:spcPct val="80000"/>
              </a:lnSpc>
            </a:pPr>
            <a:r>
              <a:rPr lang="en-US" sz="2200" dirty="0"/>
              <a:t>Scan is a simple and useful parallel building block</a:t>
            </a:r>
          </a:p>
          <a:p>
            <a:pPr marL="974725" lvl="1" indent="-403225">
              <a:lnSpc>
                <a:spcPct val="80000"/>
              </a:lnSpc>
            </a:pPr>
            <a:r>
              <a:rPr lang="en-US" dirty="0"/>
              <a:t>Convert recurrences </a:t>
            </a:r>
            <a:r>
              <a:rPr lang="en-US" u="sng" dirty="0"/>
              <a:t>from sequential</a:t>
            </a:r>
            <a:r>
              <a:rPr lang="en-US" dirty="0"/>
              <a:t> …  </a:t>
            </a:r>
            <a:br>
              <a:rPr lang="en-US" dirty="0"/>
            </a:br>
            <a:r>
              <a:rPr lang="en-US" dirty="0"/>
              <a:t>   </a:t>
            </a:r>
            <a:r>
              <a:rPr lang="en-US" dirty="0">
                <a:solidFill>
                  <a:srgbClr val="0000FF"/>
                </a:solidFill>
                <a:latin typeface="Courier New" pitchFamily="49" charset="0"/>
              </a:rPr>
              <a:t>out[0] = f(0)</a:t>
            </a:r>
          </a:p>
          <a:p>
            <a:pPr marL="571500" lvl="1" indent="0">
              <a:lnSpc>
                <a:spcPct val="80000"/>
              </a:lnSpc>
              <a:buNone/>
            </a:pPr>
            <a:r>
              <a:rPr lang="en-US" dirty="0">
                <a:solidFill>
                  <a:srgbClr val="0000FF"/>
                </a:solidFill>
                <a:latin typeface="Courier New" pitchFamily="49" charset="0"/>
              </a:rPr>
              <a:t>    for(j=1;j&lt;</a:t>
            </a:r>
            <a:r>
              <a:rPr lang="en-US" dirty="0" err="1">
                <a:solidFill>
                  <a:srgbClr val="0000FF"/>
                </a:solidFill>
                <a:latin typeface="Courier New" pitchFamily="49" charset="0"/>
              </a:rPr>
              <a:t>n;j</a:t>
            </a:r>
            <a:r>
              <a:rPr lang="en-US" dirty="0">
                <a:solidFill>
                  <a:srgbClr val="0000FF"/>
                </a:solidFill>
                <a:latin typeface="Courier New" pitchFamily="49" charset="0"/>
              </a:rPr>
              <a:t>++)</a:t>
            </a:r>
            <a:br>
              <a:rPr lang="en-US" dirty="0">
                <a:solidFill>
                  <a:srgbClr val="0000FF"/>
                </a:solidFill>
                <a:latin typeface="Courier New" pitchFamily="49" charset="0"/>
              </a:rPr>
            </a:br>
            <a:r>
              <a:rPr lang="en-US" dirty="0">
                <a:solidFill>
                  <a:srgbClr val="0000FF"/>
                </a:solidFill>
                <a:latin typeface="Courier New" pitchFamily="49" charset="0"/>
              </a:rPr>
              <a:t>    	out[j] = out[j-1] + f(j);</a:t>
            </a:r>
            <a:r>
              <a:rPr lang="en-US" dirty="0">
                <a:solidFill>
                  <a:schemeClr val="tx2"/>
                </a:solidFill>
                <a:latin typeface="Courier New" pitchFamily="49" charset="0"/>
              </a:rPr>
              <a:t/>
            </a:r>
            <a:br>
              <a:rPr lang="en-US" dirty="0">
                <a:solidFill>
                  <a:schemeClr val="tx2"/>
                </a:solidFill>
                <a:latin typeface="Courier New" pitchFamily="49" charset="0"/>
              </a:rPr>
            </a:br>
            <a:r>
              <a:rPr lang="en-US" dirty="0">
                <a:solidFill>
                  <a:schemeClr val="tx2"/>
                </a:solidFill>
                <a:latin typeface="Courier New" pitchFamily="49" charset="0"/>
              </a:rPr>
              <a:t>	</a:t>
            </a:r>
            <a:endParaRPr lang="en-US" dirty="0"/>
          </a:p>
          <a:p>
            <a:pPr marL="974725" lvl="1" indent="-403225">
              <a:lnSpc>
                <a:spcPct val="80000"/>
              </a:lnSpc>
            </a:pPr>
            <a:r>
              <a:rPr lang="en-US" dirty="0"/>
              <a:t>… </a:t>
            </a:r>
            <a:r>
              <a:rPr lang="en-US" u="sng" dirty="0"/>
              <a:t>into parallel</a:t>
            </a:r>
            <a:r>
              <a:rPr lang="en-US" dirty="0"/>
              <a:t>:</a:t>
            </a:r>
          </a:p>
          <a:p>
            <a:pPr marL="974725" lvl="1" indent="-403225">
              <a:lnSpc>
                <a:spcPct val="80000"/>
              </a:lnSpc>
              <a:buNone/>
            </a:pPr>
            <a:r>
              <a:rPr lang="en-US" dirty="0"/>
              <a:t>	  </a:t>
            </a:r>
            <a:r>
              <a:rPr lang="en-US" dirty="0" err="1">
                <a:solidFill>
                  <a:srgbClr val="0000FF"/>
                </a:solidFill>
                <a:latin typeface="Courier New" pitchFamily="49" charset="0"/>
              </a:rPr>
              <a:t>forall</a:t>
            </a:r>
            <a:r>
              <a:rPr lang="en-US" dirty="0">
                <a:solidFill>
                  <a:srgbClr val="0000FF"/>
                </a:solidFill>
                <a:latin typeface="Courier New" pitchFamily="49" charset="0"/>
              </a:rPr>
              <a:t>(j) in parallel</a:t>
            </a:r>
          </a:p>
          <a:p>
            <a:pPr marL="974725" lvl="1" indent="-403225">
              <a:lnSpc>
                <a:spcPct val="80000"/>
              </a:lnSpc>
              <a:buNone/>
            </a:pPr>
            <a:r>
              <a:rPr lang="en-US" dirty="0">
                <a:solidFill>
                  <a:srgbClr val="0000FF"/>
                </a:solidFill>
                <a:latin typeface="Courier New" pitchFamily="49" charset="0"/>
              </a:rPr>
              <a:t>		temp[j] = f(j);</a:t>
            </a:r>
            <a:br>
              <a:rPr lang="en-US" dirty="0">
                <a:solidFill>
                  <a:srgbClr val="0000FF"/>
                </a:solidFill>
                <a:latin typeface="Courier New" pitchFamily="49" charset="0"/>
              </a:rPr>
            </a:br>
            <a:r>
              <a:rPr lang="en-US" dirty="0">
                <a:solidFill>
                  <a:srgbClr val="0000FF"/>
                </a:solidFill>
                <a:latin typeface="Courier New" pitchFamily="49" charset="0"/>
              </a:rPr>
              <a:t> scan(out, temp);</a:t>
            </a:r>
          </a:p>
          <a:p>
            <a:pPr marL="1395413" lvl="3" indent="-457200">
              <a:lnSpc>
                <a:spcPct val="80000"/>
              </a:lnSpc>
            </a:pPr>
            <a:endParaRPr lang="en-US" sz="1200" dirty="0">
              <a:solidFill>
                <a:srgbClr val="0000FF"/>
              </a:solidFill>
            </a:endParaRPr>
          </a:p>
          <a:p>
            <a:pPr marL="457200" indent="-457200">
              <a:lnSpc>
                <a:spcPct val="80000"/>
              </a:lnSpc>
            </a:pPr>
            <a:r>
              <a:rPr lang="en-US" sz="2200" dirty="0"/>
              <a:t>Useful in implementation of several parallel algorithms:</a:t>
            </a:r>
          </a:p>
        </p:txBody>
      </p:sp>
      <p:sp>
        <p:nvSpPr>
          <p:cNvPr id="607236" name="Rectangle 4"/>
          <p:cNvSpPr>
            <a:spLocks noChangeArrowheads="1"/>
          </p:cNvSpPr>
          <p:nvPr/>
        </p:nvSpPr>
        <p:spPr bwMode="auto">
          <a:xfrm>
            <a:off x="2667000" y="4673600"/>
            <a:ext cx="3105150" cy="1955800"/>
          </a:xfrm>
          <a:prstGeom prst="rect">
            <a:avLst/>
          </a:prstGeom>
          <a:solidFill>
            <a:srgbClr val="EAEAEA"/>
          </a:solidFill>
          <a:ln w="9525">
            <a:noFill/>
            <a:miter lim="800000"/>
            <a:headEnd/>
            <a:tailEnd/>
          </a:ln>
          <a:effectLst/>
        </p:spPr>
        <p:txBody>
          <a:bodyPr/>
          <a:lstStyle/>
          <a:p>
            <a:pPr marL="457200" indent="-457200">
              <a:spcBef>
                <a:spcPct val="20000"/>
              </a:spcBef>
              <a:buClr>
                <a:schemeClr val="tx2"/>
              </a:buClr>
              <a:buSzPct val="70000"/>
              <a:buFont typeface="Wingdings" pitchFamily="2" charset="2"/>
              <a:buChar char="l"/>
            </a:pPr>
            <a:r>
              <a:rPr lang="en-US" sz="2000" dirty="0">
                <a:latin typeface="Arial" pitchFamily="34" charset="0"/>
              </a:rPr>
              <a:t>Radix sort</a:t>
            </a:r>
          </a:p>
          <a:p>
            <a:pPr marL="457200" indent="-457200">
              <a:spcBef>
                <a:spcPct val="20000"/>
              </a:spcBef>
              <a:buClr>
                <a:schemeClr val="tx2"/>
              </a:buClr>
              <a:buSzPct val="70000"/>
              <a:buFont typeface="Wingdings" pitchFamily="2" charset="2"/>
              <a:buChar char="l"/>
            </a:pPr>
            <a:r>
              <a:rPr lang="en-US" sz="2000" dirty="0">
                <a:latin typeface="Arial" pitchFamily="34" charset="0"/>
              </a:rPr>
              <a:t>Quicksort</a:t>
            </a:r>
          </a:p>
          <a:p>
            <a:pPr marL="457200" indent="-457200">
              <a:spcBef>
                <a:spcPct val="20000"/>
              </a:spcBef>
              <a:buClr>
                <a:schemeClr val="tx2"/>
              </a:buClr>
              <a:buSzPct val="70000"/>
              <a:buFont typeface="Wingdings" pitchFamily="2" charset="2"/>
              <a:buChar char="l"/>
            </a:pPr>
            <a:r>
              <a:rPr lang="en-US" sz="2000" dirty="0">
                <a:latin typeface="Arial" pitchFamily="34" charset="0"/>
              </a:rPr>
              <a:t>String comparison</a:t>
            </a:r>
          </a:p>
          <a:p>
            <a:pPr marL="457200" indent="-457200">
              <a:spcBef>
                <a:spcPct val="20000"/>
              </a:spcBef>
              <a:buClr>
                <a:schemeClr val="tx2"/>
              </a:buClr>
              <a:buSzPct val="70000"/>
              <a:buFont typeface="Wingdings" pitchFamily="2" charset="2"/>
              <a:buChar char="l"/>
            </a:pPr>
            <a:r>
              <a:rPr lang="en-US" sz="2000" dirty="0">
                <a:latin typeface="Arial" pitchFamily="34" charset="0"/>
              </a:rPr>
              <a:t>Lexical analysis</a:t>
            </a:r>
          </a:p>
          <a:p>
            <a:pPr marL="457200" indent="-457200">
              <a:spcBef>
                <a:spcPct val="20000"/>
              </a:spcBef>
              <a:buClr>
                <a:schemeClr val="tx2"/>
              </a:buClr>
              <a:buSzPct val="70000"/>
              <a:buFont typeface="Wingdings" pitchFamily="2" charset="2"/>
              <a:buChar char="l"/>
            </a:pPr>
            <a:r>
              <a:rPr lang="en-US" sz="2000" dirty="0">
                <a:latin typeface="Arial" pitchFamily="34" charset="0"/>
              </a:rPr>
              <a:t>Stream compaction</a:t>
            </a:r>
          </a:p>
        </p:txBody>
      </p:sp>
      <p:sp>
        <p:nvSpPr>
          <p:cNvPr id="607237" name="Rectangle 5"/>
          <p:cNvSpPr>
            <a:spLocks noChangeArrowheads="1"/>
          </p:cNvSpPr>
          <p:nvPr/>
        </p:nvSpPr>
        <p:spPr bwMode="auto">
          <a:xfrm>
            <a:off x="6324600" y="4673600"/>
            <a:ext cx="3276600" cy="1955800"/>
          </a:xfrm>
          <a:prstGeom prst="rect">
            <a:avLst/>
          </a:prstGeom>
          <a:solidFill>
            <a:srgbClr val="EAEAEA"/>
          </a:solidFill>
          <a:ln w="9525">
            <a:noFill/>
            <a:miter lim="800000"/>
            <a:headEnd/>
            <a:tailEnd/>
          </a:ln>
          <a:effectLst/>
        </p:spPr>
        <p:txBody>
          <a:bodyPr/>
          <a:lstStyle/>
          <a:p>
            <a:pPr marL="457200" indent="-457200">
              <a:spcBef>
                <a:spcPct val="20000"/>
              </a:spcBef>
              <a:buClr>
                <a:schemeClr val="tx2"/>
              </a:buClr>
              <a:buSzPct val="70000"/>
              <a:buFont typeface="Wingdings" pitchFamily="2" charset="2"/>
              <a:buChar char="l"/>
            </a:pPr>
            <a:r>
              <a:rPr lang="en-US" sz="2000">
                <a:latin typeface="Arial" pitchFamily="34" charset="0"/>
              </a:rPr>
              <a:t>Polynomial evaluation</a:t>
            </a:r>
          </a:p>
          <a:p>
            <a:pPr marL="457200" indent="-457200">
              <a:spcBef>
                <a:spcPct val="20000"/>
              </a:spcBef>
              <a:buClr>
                <a:schemeClr val="tx2"/>
              </a:buClr>
              <a:buSzPct val="70000"/>
              <a:buFont typeface="Wingdings" pitchFamily="2" charset="2"/>
              <a:buChar char="l"/>
            </a:pPr>
            <a:r>
              <a:rPr lang="en-US" sz="2000">
                <a:latin typeface="Arial" pitchFamily="34" charset="0"/>
              </a:rPr>
              <a:t>Solving recurrences</a:t>
            </a:r>
          </a:p>
          <a:p>
            <a:pPr marL="457200" indent="-457200">
              <a:spcBef>
                <a:spcPct val="20000"/>
              </a:spcBef>
              <a:buClr>
                <a:schemeClr val="tx2"/>
              </a:buClr>
              <a:buSzPct val="70000"/>
              <a:buFont typeface="Wingdings" pitchFamily="2" charset="2"/>
              <a:buChar char="l"/>
            </a:pPr>
            <a:r>
              <a:rPr lang="en-US" sz="2000">
                <a:latin typeface="Arial" pitchFamily="34" charset="0"/>
              </a:rPr>
              <a:t>Tree operations</a:t>
            </a:r>
          </a:p>
          <a:p>
            <a:pPr marL="457200" indent="-457200">
              <a:spcBef>
                <a:spcPct val="20000"/>
              </a:spcBef>
              <a:buClr>
                <a:schemeClr val="tx2"/>
              </a:buClr>
              <a:buSzPct val="70000"/>
              <a:buFont typeface="Wingdings" pitchFamily="2" charset="2"/>
              <a:buChar char="l"/>
            </a:pPr>
            <a:r>
              <a:rPr lang="en-US" sz="2000">
                <a:latin typeface="Arial" pitchFamily="34" charset="0"/>
              </a:rPr>
              <a:t>Histograms</a:t>
            </a:r>
          </a:p>
          <a:p>
            <a:pPr marL="457200" indent="-457200">
              <a:spcBef>
                <a:spcPct val="20000"/>
              </a:spcBef>
              <a:buClr>
                <a:schemeClr val="tx2"/>
              </a:buClr>
              <a:buSzPct val="70000"/>
              <a:buFont typeface="Wingdings" pitchFamily="2" charset="2"/>
              <a:buChar char="l"/>
            </a:pPr>
            <a:r>
              <a:rPr lang="en-US" sz="2000">
                <a:latin typeface="Arial" pitchFamily="34" charset="0"/>
              </a:rPr>
              <a:t>Etc.</a:t>
            </a:r>
          </a:p>
        </p:txBody>
      </p:sp>
      <p:sp>
        <p:nvSpPr>
          <p:cNvPr id="607239" name="Rectangle 7"/>
          <p:cNvSpPr>
            <a:spLocks noChangeArrowheads="1"/>
          </p:cNvSpPr>
          <p:nvPr/>
        </p:nvSpPr>
        <p:spPr bwMode="auto">
          <a:xfrm>
            <a:off x="177801" y="6613525"/>
            <a:ext cx="714375" cy="244475"/>
          </a:xfrm>
          <a:prstGeom prst="rect">
            <a:avLst/>
          </a:prstGeom>
          <a:noFill/>
          <a:ln w="9525">
            <a:noFill/>
            <a:miter lim="800000"/>
            <a:headEnd/>
            <a:tailEnd/>
          </a:ln>
          <a:effectLst/>
        </p:spPr>
        <p:txBody>
          <a:bodyPr wrap="none">
            <a:spAutoFit/>
          </a:bodyPr>
          <a:lstStyle/>
          <a:p>
            <a:r>
              <a:rPr lang="en-US" sz="1000" dirty="0">
                <a:latin typeface="Arial" pitchFamily="34" charset="0"/>
              </a:rPr>
              <a:t>HK-UIUC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581342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Rectangle 2"/>
          <p:cNvSpPr>
            <a:spLocks noGrp="1" noChangeArrowheads="1"/>
          </p:cNvSpPr>
          <p:nvPr>
            <p:ph type="title"/>
          </p:nvPr>
        </p:nvSpPr>
        <p:spPr/>
        <p:txBody>
          <a:bodyPr>
            <a:normAutofit/>
          </a:bodyPr>
          <a:lstStyle/>
          <a:p>
            <a:r>
              <a:rPr lang="en-US" sz="3200" dirty="0"/>
              <a:t>Parallel Scan Algorithm Solution </a:t>
            </a:r>
            <a:r>
              <a:rPr lang="en-US" sz="3200" dirty="0">
                <a:solidFill>
                  <a:srgbClr val="FFC000"/>
                </a:solidFill>
              </a:rPr>
              <a:t>#1</a:t>
            </a:r>
            <a:r>
              <a:rPr lang="en-US" sz="3200" dirty="0"/>
              <a:t>: </a:t>
            </a:r>
            <a:r>
              <a:rPr lang="en-US" sz="3200" dirty="0" err="1"/>
              <a:t>Hillis</a:t>
            </a:r>
            <a:r>
              <a:rPr lang="en-US" sz="3200" dirty="0"/>
              <a:t> &amp; Steele (1986)</a:t>
            </a:r>
          </a:p>
        </p:txBody>
      </p:sp>
      <p:sp>
        <p:nvSpPr>
          <p:cNvPr id="1111043" name="Rectangle 3"/>
          <p:cNvSpPr>
            <a:spLocks noGrp="1" noChangeArrowheads="1"/>
          </p:cNvSpPr>
          <p:nvPr>
            <p:ph type="body" idx="4294967295"/>
          </p:nvPr>
        </p:nvSpPr>
        <p:spPr>
          <a:xfrm>
            <a:off x="207433" y="1291163"/>
            <a:ext cx="11789834" cy="1092200"/>
          </a:xfrm>
        </p:spPr>
        <p:txBody>
          <a:bodyPr/>
          <a:lstStyle/>
          <a:p>
            <a:r>
              <a:rPr lang="en-US" sz="2200" dirty="0"/>
              <a:t>Implementation of the algorithm shown requires two buffers of length </a:t>
            </a:r>
            <a:r>
              <a:rPr lang="en-US" sz="2200" dirty="0">
                <a:solidFill>
                  <a:srgbClr val="660033"/>
                </a:solidFill>
              </a:rPr>
              <a:t>n</a:t>
            </a:r>
            <a:r>
              <a:rPr lang="en-US" sz="2200" dirty="0"/>
              <a:t> (shown is the case n=8=2</a:t>
            </a:r>
            <a:r>
              <a:rPr lang="en-US" sz="2200" baseline="30000" dirty="0"/>
              <a:t>3</a:t>
            </a:r>
            <a:r>
              <a:rPr lang="en-US" sz="2200" dirty="0"/>
              <a:t>)</a:t>
            </a:r>
          </a:p>
          <a:p>
            <a:r>
              <a:rPr lang="en-US" sz="2200" dirty="0">
                <a:solidFill>
                  <a:srgbClr val="C00000"/>
                </a:solidFill>
              </a:rPr>
              <a:t>Assumption: the number n of elements is a power of 2: n=2</a:t>
            </a:r>
            <a:r>
              <a:rPr lang="en-US" sz="2200" baseline="30000" dirty="0">
                <a:solidFill>
                  <a:srgbClr val="C00000"/>
                </a:solidFill>
              </a:rPr>
              <a:t>M</a:t>
            </a:r>
          </a:p>
        </p:txBody>
      </p:sp>
      <p:pic>
        <p:nvPicPr>
          <p:cNvPr id="1111044" name="Picture 4"/>
          <p:cNvPicPr>
            <a:picLocks noChangeAspect="1" noChangeArrowheads="1"/>
          </p:cNvPicPr>
          <p:nvPr/>
        </p:nvPicPr>
        <p:blipFill>
          <a:blip r:embed="rId3" cstate="print"/>
          <a:srcRect/>
          <a:stretch>
            <a:fillRect/>
          </a:stretch>
        </p:blipFill>
        <p:spPr bwMode="auto">
          <a:xfrm>
            <a:off x="2371726" y="2904067"/>
            <a:ext cx="6619875" cy="3005138"/>
          </a:xfrm>
          <a:prstGeom prst="rect">
            <a:avLst/>
          </a:prstGeom>
          <a:noFill/>
          <a:ln w="9525">
            <a:noFill/>
            <a:miter lim="800000"/>
            <a:headEnd/>
            <a:tailEnd/>
          </a:ln>
        </p:spPr>
      </p:pic>
      <p:sp>
        <p:nvSpPr>
          <p:cNvPr id="8" name="Rectangle 7"/>
          <p:cNvSpPr/>
          <p:nvPr/>
        </p:nvSpPr>
        <p:spPr>
          <a:xfrm>
            <a:off x="46566" y="6627168"/>
            <a:ext cx="1143262" cy="230832"/>
          </a:xfrm>
          <a:prstGeom prst="rect">
            <a:avLst/>
          </a:prstGeom>
        </p:spPr>
        <p:txBody>
          <a:bodyPr wrap="none">
            <a:spAutoFit/>
          </a:bodyPr>
          <a:lstStyle/>
          <a:p>
            <a:r>
              <a:rPr lang="en-US" sz="900" dirty="0">
                <a:latin typeface="+mj-lt"/>
              </a:rPr>
              <a:t>NVIDIA [M. Harris]</a:t>
            </a:r>
            <a:r>
              <a:rPr lang="en-US" sz="900" dirty="0">
                <a:latin typeface="+mj-lt"/>
                <a:cs typeface="Calibri"/>
              </a:rPr>
              <a:t>→</a:t>
            </a:r>
            <a:endParaRPr lang="en-US" sz="900" dirty="0">
              <a:latin typeface="+mj-lt"/>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4347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M  \cdot 2^M  - (2^0  +  \ldots  + 2^{M-1} ) = M \cdot 2^M  - 2^M  + 1 = n(\log (n) - 1) + 1&#10;\]&#10;\end{document}&#10;"/>
  <p:tag name="EXTERNALNAME" val="TP_tmp"/>
  <p:tag name="BLEND" val="0"/>
  <p:tag name="TRANSPARENT" val="0"/>
  <p:tag name="RESOLUTION" val="1200"/>
  <p:tag name="WORKAROUNDTRANSPARENCYBUG" val="0"/>
  <p:tag name="ALLOWFONTSUBSTITUTION" val="0"/>
  <p:tag name="BITMAPFORMAT" val="png16m"/>
  <p:tag name="ORIGWIDTH" val="297"/>
  <p:tag name="PICTUREFILESIZE" val="13320"/>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sum\limits_{k = 0}^{M - 1} {2^{M - k - 1} }  = 2^M  - 1 = n - 1&#10;\]&#10;\end{document}&#10;"/>
  <p:tag name="EXTERNALNAME" val="TP_tmp"/>
  <p:tag name="BLEND" val="0"/>
  <p:tag name="TRANSPARENT" val="0"/>
  <p:tag name="RESOLUTION" val="1200"/>
  <p:tag name="WORKAROUNDTRANSPARENCYBUG" val="0"/>
  <p:tag name="ALLOWFONTSUBSTITUTION" val="0"/>
  <p:tag name="BITMAPFORMAT" val="png16m"/>
  <p:tag name="ORIGWIDTH" val="135"/>
  <p:tag name="PICTUREFILESIZE" val="1069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12610</TotalTime>
  <Words>6048</Words>
  <Application>Microsoft Office PowerPoint</Application>
  <PresentationFormat>Widescreen</PresentationFormat>
  <Paragraphs>1184</Paragraphs>
  <Slides>70</Slides>
  <Notes>46</Notes>
  <HiddenSlides>0</HiddenSlides>
  <MMClips>2</MMClips>
  <ScaleCrop>false</ScaleCrop>
  <HeadingPairs>
    <vt:vector size="8" baseType="variant">
      <vt:variant>
        <vt:lpstr>Fonts Used</vt:lpstr>
      </vt:variant>
      <vt:variant>
        <vt:i4>19</vt:i4>
      </vt:variant>
      <vt:variant>
        <vt:lpstr>Theme</vt:lpstr>
      </vt:variant>
      <vt:variant>
        <vt:i4>5</vt:i4>
      </vt:variant>
      <vt:variant>
        <vt:lpstr>Embedded OLE Servers</vt:lpstr>
      </vt:variant>
      <vt:variant>
        <vt:i4>1</vt:i4>
      </vt:variant>
      <vt:variant>
        <vt:lpstr>Slide Titles</vt:lpstr>
      </vt:variant>
      <vt:variant>
        <vt:i4>70</vt:i4>
      </vt:variant>
    </vt:vector>
  </HeadingPairs>
  <TitlesOfParts>
    <vt:vector size="95" baseType="lpstr">
      <vt:lpstr>ＭＳ Ｐゴシック</vt:lpstr>
      <vt:lpstr>Arial</vt:lpstr>
      <vt:lpstr>Calibri</vt:lpstr>
      <vt:lpstr>Calibri Light</vt:lpstr>
      <vt:lpstr>Cambria Math</vt:lpstr>
      <vt:lpstr>cmsy10</vt:lpstr>
      <vt:lpstr>Consolas</vt:lpstr>
      <vt:lpstr>Courier New</vt:lpstr>
      <vt:lpstr>Garamond</vt:lpstr>
      <vt:lpstr>Lucida Calligraphy</vt:lpstr>
      <vt:lpstr>Lucida Console</vt:lpstr>
      <vt:lpstr>NimbusRomNo9L-Regu</vt:lpstr>
      <vt:lpstr>Palatino</vt:lpstr>
      <vt:lpstr>Symbol</vt:lpstr>
      <vt:lpstr>Tahoma</vt:lpstr>
      <vt:lpstr>Times New Roman</vt:lpstr>
      <vt:lpstr>Trebuchet MS</vt:lpstr>
      <vt:lpstr>Verdana</vt:lpstr>
      <vt:lpstr>Wingdings</vt:lpstr>
      <vt:lpstr>Custom Design</vt:lpstr>
      <vt:lpstr>Main</vt:lpstr>
      <vt:lpstr>1_Main</vt:lpstr>
      <vt:lpstr>2_Main</vt:lpstr>
      <vt:lpstr>3_Main</vt:lpstr>
      <vt:lpstr>Visio</vt:lpstr>
      <vt:lpstr>ME759 High Performance Computing for Applications in Engineering  [Spring 2020] </vt:lpstr>
      <vt:lpstr>Quote of the day</vt:lpstr>
      <vt:lpstr>Before we get going…</vt:lpstr>
      <vt:lpstr>CUDA Case Study: Parallel Prefix Scan on the GPU</vt:lpstr>
      <vt:lpstr>Software Design Exercise: Parallel Prefix Scan</vt:lpstr>
      <vt:lpstr>Parallel Prefix Sum (Scan)</vt:lpstr>
      <vt:lpstr>Scan on the CPU</vt:lpstr>
      <vt:lpstr>Applications of Scan</vt:lpstr>
      <vt:lpstr>Parallel Scan Algorithm Solution #1: Hillis &amp; Steele (1986)</vt:lpstr>
      <vt:lpstr>The Plain English Perspective</vt:lpstr>
      <vt:lpstr>The Plain English Perspective</vt:lpstr>
      <vt:lpstr>Hillis &amp; Steele Parallel Scan Algorithm</vt:lpstr>
      <vt:lpstr>Hillis &amp; Steele, Operation Count</vt:lpstr>
      <vt:lpstr>Hillis &amp; Steele: Kernel Function</vt:lpstr>
      <vt:lpstr>Hillis &amp; Steele: Kernel Function, Quick Remarks</vt:lpstr>
      <vt:lpstr>Parallel Scan Algorithm: Solution #2: Harris-Sengupta-Owen  (2007)</vt:lpstr>
      <vt:lpstr>Picture and Pseudocode: The Reduction Step (“leaves to root”)</vt:lpstr>
      <vt:lpstr>Operation Count, Reduce Phase</vt:lpstr>
      <vt:lpstr>The “root-to-leaves” sweep</vt:lpstr>
      <vt:lpstr>Root-to-leaves phase, remarks</vt:lpstr>
      <vt:lpstr>PowerPoint Presentation</vt:lpstr>
      <vt:lpstr>Going beyond 2048 entries handled by one CUDA block [1/3]</vt:lpstr>
      <vt:lpstr>Going beyond 2048 entries handled by one CUDA block [2/3]</vt:lpstr>
      <vt:lpstr>Going beyond 2048 entries handled by one CUDA block [3/3]</vt:lpstr>
      <vt:lpstr>Concluding Remarks, Parallel Scan</vt:lpstr>
      <vt:lpstr>Concluding Remarks, Parallel Scan</vt:lpstr>
      <vt:lpstr>Case studies: Performing a 1D Stencil</vt:lpstr>
      <vt:lpstr>Performing a 1D Stencil: problem setup</vt:lpstr>
      <vt:lpstr>Serial Algorithm</vt:lpstr>
      <vt:lpstr>Serial Algorithm</vt:lpstr>
      <vt:lpstr>Serial Implementation [assume N=16 mil.]</vt:lpstr>
      <vt:lpstr>Serial Implementation</vt:lpstr>
      <vt:lpstr>Serial Implementation</vt:lpstr>
      <vt:lpstr>Serial Implementation</vt:lpstr>
      <vt:lpstr>Application Optimization Process</vt:lpstr>
      <vt:lpstr>Parallel Algorithm</vt:lpstr>
      <vt:lpstr>The Parallel Implementation</vt:lpstr>
      <vt:lpstr>The Parallel Implementation</vt:lpstr>
      <vt:lpstr>NVIDIA Visual Profiler</vt:lpstr>
      <vt:lpstr>Quiz: Why is CPU thread shown with two contiguous cudaMemcpy?</vt:lpstr>
      <vt:lpstr>Detecting Low Memory Throughput</vt:lpstr>
      <vt:lpstr>Visual Profiler Analysis</vt:lpstr>
      <vt:lpstr>Visual Profiler Analysis</vt:lpstr>
      <vt:lpstr>Online Optimization Help</vt:lpstr>
      <vt:lpstr>Pinned CPU Memory Implementation </vt:lpstr>
      <vt:lpstr>CUDA: Pageable vs. Pinned Data Transfer</vt:lpstr>
      <vt:lpstr>Pinned Memory</vt:lpstr>
      <vt:lpstr>Allocate/Free Pinned Memory (a.k.a. Page Locked Memory)</vt:lpstr>
      <vt:lpstr>Pinned CPU Memory Result</vt:lpstr>
      <vt:lpstr>Pinned CPU Memory Result</vt:lpstr>
      <vt:lpstr>Application Optimization Process  [Revisited]</vt:lpstr>
      <vt:lpstr>Application Optimization Process  [Revisited]</vt:lpstr>
      <vt:lpstr>PowerPoint Presentation</vt:lpstr>
      <vt:lpstr>Data Partitioning Example</vt:lpstr>
      <vt:lpstr>Data Partitioning Example</vt:lpstr>
      <vt:lpstr>Data Partitioning Example</vt:lpstr>
      <vt:lpstr>Overlapped Compute/Memcpy [problem broken into 16 chunks]</vt:lpstr>
      <vt:lpstr>Overlapped Compute/Memcpy</vt:lpstr>
      <vt:lpstr>Overlapped Compute/Memcpy</vt:lpstr>
      <vt:lpstr>Optimization Summary [Looking Back at 1D Stencil Example…]</vt:lpstr>
      <vt:lpstr>Iterative Optimization</vt:lpstr>
      <vt:lpstr>CUDA Streams</vt:lpstr>
      <vt:lpstr>PowerPoint Presentation</vt:lpstr>
      <vt:lpstr>The “GPU computing” process</vt:lpstr>
      <vt:lpstr>CUDA Streams: Prelude</vt:lpstr>
      <vt:lpstr>[“Streams” Preamble: 1/3] Asynchronous Concurrent Execution</vt:lpstr>
      <vt:lpstr>[“Streams” Preamble: 2/3] Non-blocking Host-Device Data Transfer Issues</vt:lpstr>
      <vt:lpstr>[“Streams” Preamble: 3/3] Overlapping Host  Device Data Transfer with Device Execution</vt:lpstr>
      <vt:lpstr>CUDA Streams: Overview</vt:lpstr>
      <vt:lpstr>CUDA Streams: Overview [Cntd.]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450</cp:revision>
  <dcterms:created xsi:type="dcterms:W3CDTF">2018-05-16T17:28:20Z</dcterms:created>
  <dcterms:modified xsi:type="dcterms:W3CDTF">2020-02-26T16:51:23Z</dcterms:modified>
</cp:coreProperties>
</file>